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82" r:id="rId3"/>
    <p:sldId id="305" r:id="rId4"/>
    <p:sldId id="285" r:id="rId5"/>
    <p:sldId id="284" r:id="rId6"/>
    <p:sldId id="278" r:id="rId7"/>
    <p:sldId id="299" r:id="rId8"/>
    <p:sldId id="297" r:id="rId9"/>
    <p:sldId id="294" r:id="rId10"/>
    <p:sldId id="300" r:id="rId11"/>
    <p:sldId id="301" r:id="rId12"/>
    <p:sldId id="288" r:id="rId13"/>
    <p:sldId id="298" r:id="rId14"/>
    <p:sldId id="302" r:id="rId15"/>
    <p:sldId id="296" r:id="rId16"/>
    <p:sldId id="289" r:id="rId17"/>
    <p:sldId id="303" r:id="rId18"/>
    <p:sldId id="304" r:id="rId19"/>
    <p:sldId id="26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84B"/>
    <a:srgbClr val="E9F4EA"/>
    <a:srgbClr val="00885C"/>
    <a:srgbClr val="F4FAF5"/>
    <a:srgbClr val="D7EAD9"/>
    <a:srgbClr val="A8D4B3"/>
    <a:srgbClr val="00C885"/>
    <a:srgbClr val="82C493"/>
    <a:srgbClr val="009F6F"/>
    <a:srgbClr val="0032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39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9" d="100"/>
          <a:sy n="59" d="100"/>
        </p:scale>
        <p:origin x="3226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55629B9-A4F0-482D-8DDB-A9F78D2334C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17CB32-4C9A-47EC-847D-25EF3398797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0BF03-83F1-41CF-B54A-AE8AA5E7AB04}" type="datetimeFigureOut">
              <a:rPr lang="en-GB" smtClean="0"/>
              <a:t>23/09/2023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CEAB32-420B-4437-A0D7-78E5C8ED267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763AF4-24D0-496D-835B-4546664C0A2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659E4E-8AFD-4C8A-AA9B-E9DEDF9EE6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809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A3BDF-C151-4CE3-A195-FC08E76D39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728" y="2376000"/>
            <a:ext cx="6120000" cy="1226037"/>
          </a:xfrm>
        </p:spPr>
        <p:txBody>
          <a:bodyPr anchor="t" anchorCtr="0"/>
          <a:lstStyle>
            <a:lvl1pPr algn="l">
              <a:defRPr sz="4000">
                <a:solidFill>
                  <a:srgbClr val="00684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48F9AF-7103-4462-AEFD-409FBB5A5F2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77728" y="4104000"/>
            <a:ext cx="6120000" cy="407113"/>
          </a:xfrm>
        </p:spPr>
        <p:txBody>
          <a:bodyPr anchor="t" anchorCtr="0"/>
          <a:lstStyle>
            <a:lvl1pPr marL="0" indent="0" algn="l">
              <a:buNone/>
              <a:defRPr sz="2000">
                <a:solidFill>
                  <a:srgbClr val="00684B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name of presenter/author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7E90FE8-F7B8-417C-9B01-B523EE96855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7728" y="4572000"/>
            <a:ext cx="4114800" cy="262647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019F6E"/>
                </a:solidFill>
              </a:defRPr>
            </a:lvl1pPr>
            <a:lvl2pPr marL="0" indent="0">
              <a:buNone/>
              <a:defRPr sz="1400">
                <a:solidFill>
                  <a:srgbClr val="019F6E"/>
                </a:solidFill>
              </a:defRPr>
            </a:lvl2pPr>
            <a:lvl3pPr marL="0" indent="0">
              <a:buNone/>
              <a:defRPr sz="1400">
                <a:solidFill>
                  <a:srgbClr val="A8D4B3"/>
                </a:solidFill>
              </a:defRPr>
            </a:lvl3pPr>
            <a:lvl4pPr marL="0" indent="0">
              <a:buNone/>
              <a:defRPr sz="1400">
                <a:solidFill>
                  <a:srgbClr val="A8D4B3"/>
                </a:solidFill>
              </a:defRPr>
            </a:lvl4pPr>
            <a:lvl5pPr marL="0" indent="0">
              <a:buNone/>
              <a:defRPr sz="1400">
                <a:solidFill>
                  <a:srgbClr val="A8D4B3"/>
                </a:solidFill>
              </a:defRPr>
            </a:lvl5pPr>
          </a:lstStyle>
          <a:p>
            <a:pPr lvl="0"/>
            <a:r>
              <a:rPr lang="en-US" dirty="0"/>
              <a:t>Click to add date</a:t>
            </a:r>
          </a:p>
          <a:p>
            <a:pPr lvl="1"/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C85E1B6-1F6E-4B9C-A46C-6AA04E73CB02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0800" y="5264709"/>
            <a:ext cx="2664000" cy="1152000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en-US" dirty="0"/>
              <a:t>Click insert image icon to add partner logo</a:t>
            </a:r>
            <a:endParaRPr lang="en-GB" dirty="0"/>
          </a:p>
        </p:txBody>
      </p:sp>
      <p:pic>
        <p:nvPicPr>
          <p:cNvPr id="10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0A673A60-3530-4ECD-8924-FDAE188F2C3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361"/>
          <a:stretch/>
        </p:blipFill>
        <p:spPr>
          <a:xfrm>
            <a:off x="764773" y="324563"/>
            <a:ext cx="2260541" cy="112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6883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page">
    <p:bg>
      <p:bgPr>
        <a:solidFill>
          <a:srgbClr val="0088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CADEED6-E212-4E54-B8BA-B37A60C88FA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0000" y="1710000"/>
            <a:ext cx="4913280" cy="2304000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F667C42E-C85E-46EB-9ADD-E238CB060956}"/>
              </a:ext>
            </a:extLst>
          </p:cNvPr>
          <p:cNvGrpSpPr/>
          <p:nvPr userDrawn="1"/>
        </p:nvGrpSpPr>
        <p:grpSpPr>
          <a:xfrm>
            <a:off x="2949858" y="5667494"/>
            <a:ext cx="6374581" cy="369332"/>
            <a:chOff x="2341913" y="5583536"/>
            <a:chExt cx="6374581" cy="369332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15E2FCA-8276-48DE-A923-1058F3DB8D20}"/>
                </a:ext>
              </a:extLst>
            </p:cNvPr>
            <p:cNvSpPr/>
            <p:nvPr userDrawn="1"/>
          </p:nvSpPr>
          <p:spPr>
            <a:xfrm>
              <a:off x="4947953" y="5583536"/>
              <a:ext cx="70303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87425">
                <a:tabLst/>
              </a:pPr>
              <a:r>
                <a:rPr lang="en-GB" sz="1800" b="0" i="0" u="none" strike="noStrike" baseline="0">
                  <a:solidFill>
                    <a:srgbClr val="83C494"/>
                  </a:solidFill>
                  <a:latin typeface="+mj-lt"/>
                </a:rPr>
                <a:t>Asia</a:t>
              </a:r>
              <a:endParaRPr lang="en-GB" dirty="0">
                <a:latin typeface="+mj-lt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0788485C-9A9D-471D-8135-2376FCF7D684}"/>
                </a:ext>
              </a:extLst>
            </p:cNvPr>
            <p:cNvSpPr/>
            <p:nvPr userDrawn="1"/>
          </p:nvSpPr>
          <p:spPr>
            <a:xfrm>
              <a:off x="2341913" y="5583536"/>
              <a:ext cx="116023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87425">
                <a:tabLst/>
              </a:pPr>
              <a:r>
                <a:rPr lang="en-GB" sz="1800" b="0" i="0" u="none" strike="noStrike" baseline="0">
                  <a:solidFill>
                    <a:srgbClr val="83C494"/>
                  </a:solidFill>
                  <a:latin typeface="+mj-lt"/>
                </a:rPr>
                <a:t>Europe</a:t>
              </a:r>
              <a:endParaRPr lang="en-GB" dirty="0">
                <a:latin typeface="+mj-lt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F43B963-2B8F-47AB-93C9-353451D5E4D4}"/>
                </a:ext>
              </a:extLst>
            </p:cNvPr>
            <p:cNvSpPr/>
            <p:nvPr userDrawn="1"/>
          </p:nvSpPr>
          <p:spPr>
            <a:xfrm>
              <a:off x="7179089" y="5583536"/>
              <a:ext cx="153740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87425">
                <a:tabLst/>
              </a:pPr>
              <a:r>
                <a:rPr lang="en-GB" sz="1800" b="0" i="0" u="none" strike="noStrike" baseline="0">
                  <a:solidFill>
                    <a:srgbClr val="83C494"/>
                  </a:solidFill>
                  <a:latin typeface="+mj-lt"/>
                </a:rPr>
                <a:t>Middle East</a:t>
              </a:r>
              <a:endParaRPr lang="en-GB" dirty="0">
                <a:latin typeface="+mj-lt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54F022B-E432-402A-BBCA-52C830EAFCFB}"/>
                </a:ext>
              </a:extLst>
            </p:cNvPr>
            <p:cNvSpPr/>
            <p:nvPr userDrawn="1"/>
          </p:nvSpPr>
          <p:spPr>
            <a:xfrm>
              <a:off x="4024409" y="5583536"/>
              <a:ext cx="27327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87425">
                <a:tabLst/>
              </a:pPr>
              <a:r>
                <a:rPr lang="en-GB" sz="1800" b="0" i="0" u="none" strike="noStrike" baseline="0">
                  <a:solidFill>
                    <a:srgbClr val="83C494"/>
                  </a:solidFill>
                  <a:latin typeface="+mj-lt"/>
                </a:rPr>
                <a:t>|</a:t>
              </a:r>
              <a:endParaRPr lang="en-GB" dirty="0">
                <a:latin typeface="+mj-lt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1E20F32-AF15-4341-9ED1-A3DC3AEDC23E}"/>
                </a:ext>
              </a:extLst>
            </p:cNvPr>
            <p:cNvSpPr/>
            <p:nvPr userDrawn="1"/>
          </p:nvSpPr>
          <p:spPr>
            <a:xfrm>
              <a:off x="6292121" y="5583536"/>
              <a:ext cx="27327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87425">
                <a:tabLst/>
              </a:pPr>
              <a:r>
                <a:rPr lang="en-GB" sz="1800" b="0" i="0" u="none" strike="noStrike" baseline="0">
                  <a:solidFill>
                    <a:srgbClr val="83C494"/>
                  </a:solidFill>
                  <a:latin typeface="+mj-lt"/>
                </a:rPr>
                <a:t>|</a:t>
              </a:r>
              <a:endParaRPr lang="en-GB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52905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ne co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56C0A-B9C8-445E-8013-B33972330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381" y="304191"/>
            <a:ext cx="8476912" cy="93963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7B068-3A48-4EEB-8C73-AF5BC9F7D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381" y="1461333"/>
            <a:ext cx="10735277" cy="4955342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/>
            </a:lvl1pPr>
            <a:lvl2pPr>
              <a:lnSpc>
                <a:spcPct val="100000"/>
              </a:lnSpc>
              <a:spcBef>
                <a:spcPts val="600"/>
              </a:spcBef>
              <a:defRPr/>
            </a:lvl2pPr>
            <a:lvl3pPr>
              <a:lnSpc>
                <a:spcPct val="100000"/>
              </a:lnSpc>
              <a:spcBef>
                <a:spcPts val="600"/>
              </a:spcBef>
              <a:defRPr/>
            </a:lvl3pPr>
            <a:lvl4pPr>
              <a:lnSpc>
                <a:spcPct val="100000"/>
              </a:lnSpc>
              <a:spcBef>
                <a:spcPts val="600"/>
              </a:spcBef>
              <a:defRPr/>
            </a:lvl4pPr>
            <a:lvl5pPr>
              <a:lnSpc>
                <a:spcPct val="10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7F5C3-24BF-419F-8AAA-628CD8089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B1DB4-43E5-4472-B48C-42F238EDF0EC}" type="datetimeFigureOut">
              <a:rPr lang="en-GB" smtClean="0"/>
              <a:t>23/09/2023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833B1-4B3C-48B5-BF2B-6DA541261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62303-D2F5-436B-8027-AB2D97CF7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A501-B793-4482-A040-76DBD3DA97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989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56C0A-B9C8-445E-8013-B33972330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381" y="304191"/>
            <a:ext cx="8476912" cy="9396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7B068-3A48-4EEB-8C73-AF5BC9F7D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381" y="1461333"/>
            <a:ext cx="5220000" cy="4955342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/>
            </a:lvl1pPr>
            <a:lvl2pPr>
              <a:lnSpc>
                <a:spcPct val="100000"/>
              </a:lnSpc>
              <a:spcBef>
                <a:spcPts val="600"/>
              </a:spcBef>
              <a:defRPr/>
            </a:lvl2pPr>
            <a:lvl3pPr>
              <a:lnSpc>
                <a:spcPct val="100000"/>
              </a:lnSpc>
              <a:spcBef>
                <a:spcPts val="600"/>
              </a:spcBef>
              <a:defRPr/>
            </a:lvl3pPr>
            <a:lvl4pPr>
              <a:lnSpc>
                <a:spcPct val="100000"/>
              </a:lnSpc>
              <a:spcBef>
                <a:spcPts val="600"/>
              </a:spcBef>
              <a:defRPr/>
            </a:lvl4pPr>
            <a:lvl5pPr>
              <a:lnSpc>
                <a:spcPct val="10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7F5C3-24BF-419F-8AAA-628CD8089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B1DB4-43E5-4472-B48C-42F238EDF0EC}" type="datetimeFigureOut">
              <a:rPr lang="en-GB" smtClean="0"/>
              <a:t>23/09/2023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833B1-4B3C-48B5-BF2B-6DA541261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62303-D2F5-436B-8027-AB2D97CF7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A501-B793-4482-A040-76DBD3DA97E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4D9460A-ED9F-4E3E-87F3-DFCAD2AC7C8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13188" y="1449388"/>
            <a:ext cx="5220000" cy="4955342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/>
            </a:lvl1pPr>
            <a:lvl2pPr>
              <a:lnSpc>
                <a:spcPct val="100000"/>
              </a:lnSpc>
              <a:spcBef>
                <a:spcPts val="600"/>
              </a:spcBef>
              <a:defRPr/>
            </a:lvl2pPr>
            <a:lvl3pPr>
              <a:lnSpc>
                <a:spcPct val="100000"/>
              </a:lnSpc>
              <a:spcBef>
                <a:spcPts val="600"/>
              </a:spcBef>
              <a:defRPr/>
            </a:lvl3pPr>
            <a:lvl4pPr>
              <a:lnSpc>
                <a:spcPct val="100000"/>
              </a:lnSpc>
              <a:spcBef>
                <a:spcPts val="600"/>
              </a:spcBef>
              <a:defRPr/>
            </a:lvl4pPr>
            <a:lvl5pPr>
              <a:lnSpc>
                <a:spcPct val="10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4690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 conten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64B32-147F-436F-9421-ED91D65EA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381" y="304191"/>
            <a:ext cx="8476912" cy="9396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EEA3C-92A4-459B-8781-C57B2AB5AC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4412" y="1449387"/>
            <a:ext cx="5184000" cy="4968000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/>
            </a:lvl1pPr>
            <a:lvl2pPr>
              <a:lnSpc>
                <a:spcPct val="100000"/>
              </a:lnSpc>
              <a:spcBef>
                <a:spcPts val="600"/>
              </a:spcBef>
              <a:defRPr/>
            </a:lvl2pPr>
            <a:lvl3pPr>
              <a:lnSpc>
                <a:spcPct val="100000"/>
              </a:lnSpc>
              <a:spcBef>
                <a:spcPts val="600"/>
              </a:spcBef>
              <a:defRPr/>
            </a:lvl3pPr>
            <a:lvl4pPr>
              <a:lnSpc>
                <a:spcPct val="100000"/>
              </a:lnSpc>
              <a:spcBef>
                <a:spcPts val="600"/>
              </a:spcBef>
              <a:defRPr/>
            </a:lvl4pPr>
            <a:lvl5pPr>
              <a:lnSpc>
                <a:spcPct val="10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D78CCE-A118-4326-A3B2-DFFC0430E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B1DB4-43E5-4472-B48C-42F238EDF0EC}" type="datetimeFigureOut">
              <a:rPr lang="en-GB" smtClean="0"/>
              <a:t>23/09/2023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947D7E-314E-4CE3-AEDD-1C330935B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4CDFA8-4D97-40AC-B45D-1E05CEDD2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A501-B793-4482-A040-76DBD3DA97E7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5CAA749D-0BF2-4D9C-AA00-55347A94D38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53515" y="1450100"/>
            <a:ext cx="5184000" cy="4967287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16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56C0A-B9C8-445E-8013-B33972330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381" y="304191"/>
            <a:ext cx="8476912" cy="9396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7B068-3A48-4EEB-8C73-AF5BC9F7D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381" y="1461334"/>
            <a:ext cx="5220000" cy="2466090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/>
            </a:lvl1pPr>
            <a:lvl2pPr>
              <a:lnSpc>
                <a:spcPct val="100000"/>
              </a:lnSpc>
              <a:spcBef>
                <a:spcPts val="600"/>
              </a:spcBef>
              <a:defRPr/>
            </a:lvl2pPr>
            <a:lvl3pPr>
              <a:lnSpc>
                <a:spcPct val="100000"/>
              </a:lnSpc>
              <a:spcBef>
                <a:spcPts val="600"/>
              </a:spcBef>
              <a:defRPr/>
            </a:lvl3pPr>
            <a:lvl4pPr>
              <a:lnSpc>
                <a:spcPct val="100000"/>
              </a:lnSpc>
              <a:spcBef>
                <a:spcPts val="600"/>
              </a:spcBef>
              <a:defRPr/>
            </a:lvl4pPr>
            <a:lvl5pPr>
              <a:lnSpc>
                <a:spcPct val="10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4D9460A-ED9F-4E3E-87F3-DFCAD2AC7C8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13188" y="1461334"/>
            <a:ext cx="5220000" cy="2466090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/>
            </a:lvl1pPr>
            <a:lvl2pPr>
              <a:lnSpc>
                <a:spcPct val="100000"/>
              </a:lnSpc>
              <a:spcBef>
                <a:spcPts val="600"/>
              </a:spcBef>
              <a:defRPr/>
            </a:lvl2pPr>
            <a:lvl3pPr>
              <a:lnSpc>
                <a:spcPct val="100000"/>
              </a:lnSpc>
              <a:spcBef>
                <a:spcPts val="600"/>
              </a:spcBef>
              <a:defRPr/>
            </a:lvl3pPr>
            <a:lvl4pPr>
              <a:lnSpc>
                <a:spcPct val="100000"/>
              </a:lnSpc>
              <a:spcBef>
                <a:spcPts val="600"/>
              </a:spcBef>
              <a:defRPr/>
            </a:lvl4pPr>
            <a:lvl5pPr>
              <a:lnSpc>
                <a:spcPct val="10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3B38CAF5-14FD-422A-AFCA-9DF40C4AFD1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03275" y="4186899"/>
            <a:ext cx="10729913" cy="2232000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496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56C0A-B9C8-445E-8013-B33972330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381" y="304191"/>
            <a:ext cx="8476912" cy="9396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7B068-3A48-4EEB-8C73-AF5BC9F7D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745" y="3332995"/>
            <a:ext cx="3384000" cy="3083680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 sz="1500"/>
            </a:lvl1pPr>
            <a:lvl2pPr>
              <a:lnSpc>
                <a:spcPct val="100000"/>
              </a:lnSpc>
              <a:spcBef>
                <a:spcPts val="600"/>
              </a:spcBef>
              <a:defRPr sz="1500"/>
            </a:lvl2pPr>
            <a:lvl3pPr>
              <a:lnSpc>
                <a:spcPct val="100000"/>
              </a:lnSpc>
              <a:spcBef>
                <a:spcPts val="600"/>
              </a:spcBef>
              <a:defRPr sz="1500"/>
            </a:lvl3pPr>
            <a:lvl4pPr>
              <a:lnSpc>
                <a:spcPct val="100000"/>
              </a:lnSpc>
              <a:spcBef>
                <a:spcPts val="600"/>
              </a:spcBef>
              <a:defRPr sz="1500"/>
            </a:lvl4pPr>
            <a:lvl5pPr>
              <a:lnSpc>
                <a:spcPct val="100000"/>
              </a:lnSpc>
              <a:spcBef>
                <a:spcPts val="600"/>
              </a:spcBef>
              <a:defRPr sz="15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4D9460A-ED9F-4E3E-87F3-DFCAD2AC7C8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482026" y="3332995"/>
            <a:ext cx="3384000" cy="3083680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 sz="1500"/>
            </a:lvl1pPr>
            <a:lvl2pPr>
              <a:lnSpc>
                <a:spcPct val="100000"/>
              </a:lnSpc>
              <a:spcBef>
                <a:spcPts val="600"/>
              </a:spcBef>
              <a:defRPr sz="1500"/>
            </a:lvl2pPr>
            <a:lvl3pPr>
              <a:lnSpc>
                <a:spcPct val="100000"/>
              </a:lnSpc>
              <a:spcBef>
                <a:spcPts val="600"/>
              </a:spcBef>
              <a:defRPr sz="1500"/>
            </a:lvl3pPr>
            <a:lvl4pPr>
              <a:lnSpc>
                <a:spcPct val="100000"/>
              </a:lnSpc>
              <a:spcBef>
                <a:spcPts val="600"/>
              </a:spcBef>
              <a:defRPr sz="1500"/>
            </a:lvl4pPr>
            <a:lvl5pPr>
              <a:lnSpc>
                <a:spcPct val="100000"/>
              </a:lnSpc>
              <a:spcBef>
                <a:spcPts val="600"/>
              </a:spcBef>
              <a:defRPr sz="15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0EF7A9E-72DA-482F-86B5-42277E49061A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147965" y="3332995"/>
            <a:ext cx="3384000" cy="3083680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 sz="1500"/>
            </a:lvl1pPr>
            <a:lvl2pPr>
              <a:lnSpc>
                <a:spcPct val="100000"/>
              </a:lnSpc>
              <a:spcBef>
                <a:spcPts val="600"/>
              </a:spcBef>
              <a:defRPr sz="1500"/>
            </a:lvl2pPr>
            <a:lvl3pPr>
              <a:lnSpc>
                <a:spcPct val="100000"/>
              </a:lnSpc>
              <a:spcBef>
                <a:spcPts val="600"/>
              </a:spcBef>
              <a:defRPr sz="1500"/>
            </a:lvl3pPr>
            <a:lvl4pPr>
              <a:lnSpc>
                <a:spcPct val="100000"/>
              </a:lnSpc>
              <a:spcBef>
                <a:spcPts val="600"/>
              </a:spcBef>
              <a:defRPr sz="1500"/>
            </a:lvl4pPr>
            <a:lvl5pPr>
              <a:lnSpc>
                <a:spcPct val="100000"/>
              </a:lnSpc>
              <a:spcBef>
                <a:spcPts val="600"/>
              </a:spcBef>
              <a:defRPr sz="15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DFABD25-8427-4311-BB52-DB2FF1EB9AC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62934" y="2900008"/>
            <a:ext cx="3384000" cy="287338"/>
          </a:xfrm>
        </p:spPr>
        <p:txBody>
          <a:bodyPr anchor="ctr"/>
          <a:lstStyle>
            <a:lvl1pPr>
              <a:defRPr sz="1500">
                <a:solidFill>
                  <a:srgbClr val="019F6E"/>
                </a:solidFill>
              </a:defRPr>
            </a:lvl1pPr>
            <a:lvl2pPr>
              <a:defRPr sz="1500">
                <a:solidFill>
                  <a:srgbClr val="019F6E"/>
                </a:solidFill>
              </a:defRPr>
            </a:lvl2pPr>
            <a:lvl3pPr>
              <a:defRPr sz="1500">
                <a:solidFill>
                  <a:srgbClr val="019F6E"/>
                </a:solidFill>
              </a:defRPr>
            </a:lvl3pPr>
            <a:lvl4pPr>
              <a:defRPr sz="1500">
                <a:solidFill>
                  <a:srgbClr val="019F6E"/>
                </a:solidFill>
              </a:defRPr>
            </a:lvl4pPr>
            <a:lvl5pPr>
              <a:defRPr sz="1500">
                <a:solidFill>
                  <a:srgbClr val="019F6E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017E3D16-B4F2-4D56-9826-A8932FCF4C4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78818" y="2900008"/>
            <a:ext cx="3384000" cy="287338"/>
          </a:xfrm>
        </p:spPr>
        <p:txBody>
          <a:bodyPr anchor="ctr"/>
          <a:lstStyle>
            <a:lvl1pPr>
              <a:defRPr sz="1500">
                <a:solidFill>
                  <a:srgbClr val="019F6E"/>
                </a:solidFill>
              </a:defRPr>
            </a:lvl1pPr>
            <a:lvl2pPr>
              <a:defRPr sz="1500">
                <a:solidFill>
                  <a:srgbClr val="019F6E"/>
                </a:solidFill>
              </a:defRPr>
            </a:lvl2pPr>
            <a:lvl3pPr>
              <a:defRPr sz="1500">
                <a:solidFill>
                  <a:srgbClr val="019F6E"/>
                </a:solidFill>
              </a:defRPr>
            </a:lvl3pPr>
            <a:lvl4pPr>
              <a:defRPr sz="1500">
                <a:solidFill>
                  <a:srgbClr val="019F6E"/>
                </a:solidFill>
              </a:defRPr>
            </a:lvl4pPr>
            <a:lvl5pPr>
              <a:defRPr sz="1500">
                <a:solidFill>
                  <a:srgbClr val="019F6E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D2546D16-C4BA-4034-973B-53F5E19439F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154362" y="2900008"/>
            <a:ext cx="3384000" cy="287338"/>
          </a:xfrm>
        </p:spPr>
        <p:txBody>
          <a:bodyPr anchor="ctr"/>
          <a:lstStyle>
            <a:lvl1pPr>
              <a:defRPr sz="1500">
                <a:solidFill>
                  <a:srgbClr val="019F6E"/>
                </a:solidFill>
              </a:defRPr>
            </a:lvl1pPr>
            <a:lvl2pPr>
              <a:defRPr sz="1500">
                <a:solidFill>
                  <a:srgbClr val="019F6E"/>
                </a:solidFill>
              </a:defRPr>
            </a:lvl2pPr>
            <a:lvl3pPr>
              <a:defRPr sz="1500">
                <a:solidFill>
                  <a:srgbClr val="019F6E"/>
                </a:solidFill>
              </a:defRPr>
            </a:lvl3pPr>
            <a:lvl4pPr>
              <a:defRPr sz="1500">
                <a:solidFill>
                  <a:srgbClr val="019F6E"/>
                </a:solidFill>
              </a:defRPr>
            </a:lvl4pPr>
            <a:lvl5pPr>
              <a:defRPr sz="1500">
                <a:solidFill>
                  <a:srgbClr val="019F6E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CEEC44E5-0089-431F-AB3B-BB8C32F10D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934" y="2241550"/>
            <a:ext cx="3384000" cy="287338"/>
          </a:xfrm>
        </p:spPr>
        <p:txBody>
          <a:bodyPr anchor="ctr"/>
          <a:lstStyle>
            <a:lvl1pPr>
              <a:defRPr sz="2200" b="1">
                <a:solidFill>
                  <a:srgbClr val="00684B"/>
                </a:solidFill>
              </a:defRPr>
            </a:lvl1pPr>
            <a:lvl2pPr>
              <a:defRPr sz="2000">
                <a:solidFill>
                  <a:srgbClr val="00684B"/>
                </a:solidFill>
              </a:defRPr>
            </a:lvl2pPr>
            <a:lvl3pPr>
              <a:defRPr sz="2000">
                <a:solidFill>
                  <a:srgbClr val="00684B"/>
                </a:solidFill>
              </a:defRPr>
            </a:lvl3pPr>
            <a:lvl4pPr>
              <a:defRPr sz="2000">
                <a:solidFill>
                  <a:srgbClr val="00684B"/>
                </a:solidFill>
              </a:defRPr>
            </a:lvl4pPr>
            <a:lvl5pPr>
              <a:defRPr sz="2000">
                <a:solidFill>
                  <a:srgbClr val="00684B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B3B83A00-5DEC-433E-8BDA-CD4528048B2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78818" y="2241550"/>
            <a:ext cx="3384000" cy="287338"/>
          </a:xfrm>
        </p:spPr>
        <p:txBody>
          <a:bodyPr anchor="ctr"/>
          <a:lstStyle>
            <a:lvl1pPr>
              <a:defRPr sz="2200" b="1">
                <a:solidFill>
                  <a:srgbClr val="00684B"/>
                </a:solidFill>
              </a:defRPr>
            </a:lvl1pPr>
            <a:lvl2pPr>
              <a:defRPr sz="2000">
                <a:solidFill>
                  <a:srgbClr val="00684B"/>
                </a:solidFill>
              </a:defRPr>
            </a:lvl2pPr>
            <a:lvl3pPr>
              <a:defRPr sz="2000">
                <a:solidFill>
                  <a:srgbClr val="00684B"/>
                </a:solidFill>
              </a:defRPr>
            </a:lvl3pPr>
            <a:lvl4pPr>
              <a:defRPr sz="2000">
                <a:solidFill>
                  <a:srgbClr val="00684B"/>
                </a:solidFill>
              </a:defRPr>
            </a:lvl4pPr>
            <a:lvl5pPr>
              <a:defRPr sz="2000">
                <a:solidFill>
                  <a:srgbClr val="00684B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FDC62C96-2944-40A8-95EB-480BF3A001B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54362" y="2241550"/>
            <a:ext cx="3384000" cy="287338"/>
          </a:xfrm>
        </p:spPr>
        <p:txBody>
          <a:bodyPr anchor="ctr"/>
          <a:lstStyle>
            <a:lvl1pPr>
              <a:defRPr sz="2200" b="1">
                <a:solidFill>
                  <a:srgbClr val="00684B"/>
                </a:solidFill>
              </a:defRPr>
            </a:lvl1pPr>
            <a:lvl2pPr>
              <a:defRPr sz="2000">
                <a:solidFill>
                  <a:srgbClr val="00684B"/>
                </a:solidFill>
              </a:defRPr>
            </a:lvl2pPr>
            <a:lvl3pPr>
              <a:defRPr sz="2000">
                <a:solidFill>
                  <a:srgbClr val="00684B"/>
                </a:solidFill>
              </a:defRPr>
            </a:lvl3pPr>
            <a:lvl4pPr>
              <a:defRPr sz="2000">
                <a:solidFill>
                  <a:srgbClr val="00684B"/>
                </a:solidFill>
              </a:defRPr>
            </a:lvl4pPr>
            <a:lvl5pPr>
              <a:defRPr sz="2000">
                <a:solidFill>
                  <a:srgbClr val="00684B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3253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56C0A-B9C8-445E-8013-B33972330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381" y="304191"/>
            <a:ext cx="8476912" cy="9396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7B068-3A48-4EEB-8C73-AF5BC9F7D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745" y="3986315"/>
            <a:ext cx="3384000" cy="2430360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 sz="1500"/>
            </a:lvl1pPr>
            <a:lvl2pPr>
              <a:lnSpc>
                <a:spcPct val="100000"/>
              </a:lnSpc>
              <a:spcBef>
                <a:spcPts val="600"/>
              </a:spcBef>
              <a:defRPr sz="1500"/>
            </a:lvl2pPr>
            <a:lvl3pPr>
              <a:lnSpc>
                <a:spcPct val="100000"/>
              </a:lnSpc>
              <a:spcBef>
                <a:spcPts val="600"/>
              </a:spcBef>
              <a:defRPr sz="1500"/>
            </a:lvl3pPr>
            <a:lvl4pPr>
              <a:lnSpc>
                <a:spcPct val="100000"/>
              </a:lnSpc>
              <a:spcBef>
                <a:spcPts val="600"/>
              </a:spcBef>
              <a:defRPr sz="1500"/>
            </a:lvl4pPr>
            <a:lvl5pPr>
              <a:lnSpc>
                <a:spcPct val="100000"/>
              </a:lnSpc>
              <a:spcBef>
                <a:spcPts val="600"/>
              </a:spcBef>
              <a:defRPr sz="15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4D9460A-ED9F-4E3E-87F3-DFCAD2AC7C8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482025" y="3974370"/>
            <a:ext cx="3384000" cy="2430360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 sz="1500"/>
            </a:lvl1pPr>
            <a:lvl2pPr>
              <a:lnSpc>
                <a:spcPct val="100000"/>
              </a:lnSpc>
              <a:spcBef>
                <a:spcPts val="600"/>
              </a:spcBef>
              <a:defRPr sz="1500"/>
            </a:lvl2pPr>
            <a:lvl3pPr>
              <a:lnSpc>
                <a:spcPct val="100000"/>
              </a:lnSpc>
              <a:spcBef>
                <a:spcPts val="600"/>
              </a:spcBef>
              <a:defRPr sz="1500"/>
            </a:lvl3pPr>
            <a:lvl4pPr>
              <a:lnSpc>
                <a:spcPct val="100000"/>
              </a:lnSpc>
              <a:spcBef>
                <a:spcPts val="600"/>
              </a:spcBef>
              <a:defRPr sz="1500"/>
            </a:lvl4pPr>
            <a:lvl5pPr>
              <a:lnSpc>
                <a:spcPct val="100000"/>
              </a:lnSpc>
              <a:spcBef>
                <a:spcPts val="600"/>
              </a:spcBef>
              <a:defRPr sz="15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0EF7A9E-72DA-482F-86B5-42277E49061A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147965" y="3974370"/>
            <a:ext cx="3384000" cy="2430360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 sz="1500"/>
            </a:lvl1pPr>
            <a:lvl2pPr>
              <a:lnSpc>
                <a:spcPct val="100000"/>
              </a:lnSpc>
              <a:spcBef>
                <a:spcPts val="600"/>
              </a:spcBef>
              <a:defRPr sz="1500"/>
            </a:lvl2pPr>
            <a:lvl3pPr>
              <a:lnSpc>
                <a:spcPct val="100000"/>
              </a:lnSpc>
              <a:spcBef>
                <a:spcPts val="600"/>
              </a:spcBef>
              <a:defRPr sz="1500"/>
            </a:lvl3pPr>
            <a:lvl4pPr>
              <a:lnSpc>
                <a:spcPct val="100000"/>
              </a:lnSpc>
              <a:spcBef>
                <a:spcPts val="600"/>
              </a:spcBef>
              <a:defRPr sz="1500"/>
            </a:lvl4pPr>
            <a:lvl5pPr>
              <a:lnSpc>
                <a:spcPct val="100000"/>
              </a:lnSpc>
              <a:spcBef>
                <a:spcPts val="600"/>
              </a:spcBef>
              <a:defRPr sz="15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CEEC44E5-0089-431F-AB3B-BB8C32F10D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75745" y="3559467"/>
            <a:ext cx="3384000" cy="287338"/>
          </a:xfrm>
        </p:spPr>
        <p:txBody>
          <a:bodyPr anchor="ctr"/>
          <a:lstStyle>
            <a:lvl1pPr>
              <a:defRPr sz="2200" b="1">
                <a:solidFill>
                  <a:srgbClr val="00684B"/>
                </a:solidFill>
              </a:defRPr>
            </a:lvl1pPr>
            <a:lvl2pPr>
              <a:defRPr sz="2000">
                <a:solidFill>
                  <a:srgbClr val="00684B"/>
                </a:solidFill>
              </a:defRPr>
            </a:lvl2pPr>
            <a:lvl3pPr>
              <a:defRPr sz="2000">
                <a:solidFill>
                  <a:srgbClr val="00684B"/>
                </a:solidFill>
              </a:defRPr>
            </a:lvl3pPr>
            <a:lvl4pPr>
              <a:defRPr sz="2000">
                <a:solidFill>
                  <a:srgbClr val="00684B"/>
                </a:solidFill>
              </a:defRPr>
            </a:lvl4pPr>
            <a:lvl5pPr>
              <a:defRPr sz="2000">
                <a:solidFill>
                  <a:srgbClr val="00684B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B3B83A00-5DEC-433E-8BDA-CD4528048B2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82025" y="3559467"/>
            <a:ext cx="3384000" cy="287338"/>
          </a:xfrm>
        </p:spPr>
        <p:txBody>
          <a:bodyPr anchor="ctr"/>
          <a:lstStyle>
            <a:lvl1pPr>
              <a:defRPr sz="2200" b="1">
                <a:solidFill>
                  <a:srgbClr val="00684B"/>
                </a:solidFill>
              </a:defRPr>
            </a:lvl1pPr>
            <a:lvl2pPr>
              <a:defRPr sz="2000">
                <a:solidFill>
                  <a:srgbClr val="00684B"/>
                </a:solidFill>
              </a:defRPr>
            </a:lvl2pPr>
            <a:lvl3pPr>
              <a:defRPr sz="2000">
                <a:solidFill>
                  <a:srgbClr val="00684B"/>
                </a:solidFill>
              </a:defRPr>
            </a:lvl3pPr>
            <a:lvl4pPr>
              <a:defRPr sz="2000">
                <a:solidFill>
                  <a:srgbClr val="00684B"/>
                </a:solidFill>
              </a:defRPr>
            </a:lvl4pPr>
            <a:lvl5pPr>
              <a:defRPr sz="2000">
                <a:solidFill>
                  <a:srgbClr val="00684B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FDC62C96-2944-40A8-95EB-480BF3A001B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47965" y="3559467"/>
            <a:ext cx="3384000" cy="287338"/>
          </a:xfrm>
        </p:spPr>
        <p:txBody>
          <a:bodyPr anchor="ctr"/>
          <a:lstStyle>
            <a:lvl1pPr>
              <a:defRPr sz="2200" b="1">
                <a:solidFill>
                  <a:srgbClr val="00684B"/>
                </a:solidFill>
              </a:defRPr>
            </a:lvl1pPr>
            <a:lvl2pPr>
              <a:defRPr sz="2000">
                <a:solidFill>
                  <a:srgbClr val="00684B"/>
                </a:solidFill>
              </a:defRPr>
            </a:lvl2pPr>
            <a:lvl3pPr>
              <a:defRPr sz="2000">
                <a:solidFill>
                  <a:srgbClr val="00684B"/>
                </a:solidFill>
              </a:defRPr>
            </a:lvl3pPr>
            <a:lvl4pPr>
              <a:defRPr sz="2000">
                <a:solidFill>
                  <a:srgbClr val="00684B"/>
                </a:solidFill>
              </a:defRPr>
            </a:lvl4pPr>
            <a:lvl5pPr>
              <a:defRPr sz="2000">
                <a:solidFill>
                  <a:srgbClr val="00684B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7F8B0A64-3840-4BE2-94B1-151F8C36797E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775634" y="1845050"/>
            <a:ext cx="1476000" cy="14760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dirty="0"/>
              <a:t>Click image icon to add graphic</a:t>
            </a:r>
            <a:endParaRPr lang="en-GB" dirty="0"/>
          </a:p>
        </p:txBody>
      </p:sp>
      <p:sp>
        <p:nvSpPr>
          <p:cNvPr id="19" name="Content Placeholder 17">
            <a:extLst>
              <a:ext uri="{FF2B5EF4-FFF2-40B4-BE49-F238E27FC236}">
                <a16:creationId xmlns:a16="http://schemas.microsoft.com/office/drawing/2014/main" id="{9657CC1D-CB94-407E-8F48-E20F55FB8472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85876" y="1846178"/>
            <a:ext cx="1476000" cy="14760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dirty="0"/>
              <a:t>Click image icon to add graphic</a:t>
            </a:r>
            <a:endParaRPr lang="en-GB" dirty="0"/>
          </a:p>
        </p:txBody>
      </p:sp>
      <p:sp>
        <p:nvSpPr>
          <p:cNvPr id="20" name="Content Placeholder 17">
            <a:extLst>
              <a:ext uri="{FF2B5EF4-FFF2-40B4-BE49-F238E27FC236}">
                <a16:creationId xmlns:a16="http://schemas.microsoft.com/office/drawing/2014/main" id="{54D5BE04-C477-46CD-A058-9CF83E549818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8147965" y="1871096"/>
            <a:ext cx="1476000" cy="14760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dirty="0"/>
              <a:t>Click image icon to add graphic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0190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sion Statement">
    <p:bg>
      <p:bgPr>
        <a:gradFill>
          <a:gsLst>
            <a:gs pos="100000">
              <a:schemeClr val="bg1"/>
            </a:gs>
            <a:gs pos="0">
              <a:srgbClr val="D7EAD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>
            <a:extLst>
              <a:ext uri="{FF2B5EF4-FFF2-40B4-BE49-F238E27FC236}">
                <a16:creationId xmlns:a16="http://schemas.microsoft.com/office/drawing/2014/main" id="{54F91CC2-DF87-4901-862B-01A5DF927BAB}"/>
              </a:ext>
            </a:extLst>
          </p:cNvPr>
          <p:cNvSpPr txBox="1">
            <a:spLocks/>
          </p:cNvSpPr>
          <p:nvPr userDrawn="1"/>
        </p:nvSpPr>
        <p:spPr>
          <a:xfrm>
            <a:off x="779694" y="307504"/>
            <a:ext cx="8476912" cy="93963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rgbClr val="00684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Our mission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14901D9-CDB2-4DC3-B43C-507DE033B5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0965" y="1302052"/>
            <a:ext cx="9711770" cy="4749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110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3">
    <p:bg>
      <p:bgPr>
        <a:solidFill>
          <a:srgbClr val="82C4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A3BDF-C151-4CE3-A195-FC08E76D393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760000" y="4464000"/>
            <a:ext cx="5773188" cy="1952675"/>
          </a:xfrm>
        </p:spPr>
        <p:txBody>
          <a:bodyPr anchor="t" anchorCtr="0"/>
          <a:lstStyle>
            <a:lvl1pPr algn="l"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Section divider title / text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7A59965-B680-413E-993A-87FD442CB0A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76000" y="175309"/>
            <a:ext cx="9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3870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D166C7-6146-4983-8651-0FDDFBD78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275" y="304191"/>
            <a:ext cx="8476912" cy="93963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84AEFF-53C3-4314-8AFB-AD0D8EA03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3275" y="1461333"/>
            <a:ext cx="10735277" cy="43513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4"/>
            <a:r>
              <a:rPr lang="en-US" dirty="0"/>
              <a:t>Six</a:t>
            </a:r>
          </a:p>
          <a:p>
            <a:pPr lvl="4"/>
            <a:r>
              <a:rPr lang="en-US" dirty="0"/>
              <a:t>Seven </a:t>
            </a:r>
          </a:p>
          <a:p>
            <a:pPr lvl="4"/>
            <a:r>
              <a:rPr lang="en-US" dirty="0"/>
              <a:t>Eight</a:t>
            </a:r>
          </a:p>
          <a:p>
            <a:pPr lvl="4"/>
            <a:r>
              <a:rPr lang="en-US" dirty="0"/>
              <a:t>nine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EDCD4-4FD2-44F4-BBB7-CBA78F00F2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16086" y="6557897"/>
            <a:ext cx="27432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B1DB4-43E5-4472-B48C-42F238EDF0EC}" type="datetimeFigureOut">
              <a:rPr lang="en-GB" smtClean="0"/>
              <a:t>23/09/2023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B761E8-91E0-409F-AD94-8B9834DAC8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3165" y="6557897"/>
            <a:ext cx="41148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C94E7-48FF-43D7-AAAD-B9495BC822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89988" y="6577352"/>
            <a:ext cx="27432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9A501-B793-4482-A040-76DBD3DA97E7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328F610B-780A-40E7-A768-D44EF8B3454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361"/>
          <a:stretch/>
        </p:blipFill>
        <p:spPr>
          <a:xfrm>
            <a:off x="9272647" y="324563"/>
            <a:ext cx="2260541" cy="112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311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50" r:id="rId2"/>
    <p:sldLayoutId id="2147483664" r:id="rId3"/>
    <p:sldLayoutId id="2147483652" r:id="rId4"/>
    <p:sldLayoutId id="2147483668" r:id="rId5"/>
    <p:sldLayoutId id="2147483667" r:id="rId6"/>
    <p:sldLayoutId id="2147483666" r:id="rId7"/>
    <p:sldLayoutId id="2147483681" r:id="rId8"/>
    <p:sldLayoutId id="2147483672" r:id="rId9"/>
    <p:sldLayoutId id="2147483663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00684B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174625" indent="-1746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360363" indent="-1857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46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534988" indent="-1746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0" userDrawn="1">
          <p15:clr>
            <a:srgbClr val="F26B43"/>
          </p15:clr>
        </p15:guide>
        <p15:guide id="2" pos="483" userDrawn="1">
          <p15:clr>
            <a:srgbClr val="F26B43"/>
          </p15:clr>
        </p15:guide>
        <p15:guide id="3" orient="horz" pos="4042" userDrawn="1">
          <p15:clr>
            <a:srgbClr val="F26B43"/>
          </p15:clr>
        </p15:guide>
        <p15:guide id="4" pos="7265" userDrawn="1">
          <p15:clr>
            <a:srgbClr val="F26B43"/>
          </p15:clr>
        </p15:guide>
        <p15:guide id="5" orient="horz" pos="1412" userDrawn="1">
          <p15:clr>
            <a:srgbClr val="F26B43"/>
          </p15:clr>
        </p15:guide>
        <p15:guide id="6" orient="horz" pos="913" userDrawn="1">
          <p15:clr>
            <a:srgbClr val="F26B43"/>
          </p15:clr>
        </p15:guide>
        <p15:guide id="7" orient="horz" pos="2092" userDrawn="1">
          <p15:clr>
            <a:srgbClr val="F26B43"/>
          </p15:clr>
        </p15:guide>
        <p15:guide id="8" orient="horz" pos="18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riku.rintanen@insead.edu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52BEE-D45D-4425-B50D-1BBC784C90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727" y="2376000"/>
            <a:ext cx="7869859" cy="1226037"/>
          </a:xfrm>
        </p:spPr>
        <p:txBody>
          <a:bodyPr anchor="ctr"/>
          <a:lstStyle/>
          <a:p>
            <a:r>
              <a:rPr lang="en-US" dirty="0"/>
              <a:t>Annual General Meeting 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B0F44-F4A5-4547-BA5E-A195F118A9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/>
              <a:t>04.05.2023</a:t>
            </a:r>
          </a:p>
        </p:txBody>
      </p:sp>
    </p:spTree>
    <p:extLst>
      <p:ext uri="{BB962C8B-B14F-4D97-AF65-F5344CB8AC3E}">
        <p14:creationId xmlns:p14="http://schemas.microsoft.com/office/powerpoint/2010/main" val="1409809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53641-03A4-4FDD-A1FC-98441B9AC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GB" dirty="0"/>
              <a:t>AGENDA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383F97A-028C-4651-1BD7-30B7CDAD90B6}"/>
              </a:ext>
            </a:extLst>
          </p:cNvPr>
          <p:cNvSpPr/>
          <p:nvPr/>
        </p:nvSpPr>
        <p:spPr>
          <a:xfrm>
            <a:off x="660902" y="3773028"/>
            <a:ext cx="10850755" cy="3644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94932-E2F8-4DC7-8749-129012E5B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Opening of the meeting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Appoint the chairman of the meeting, a secretary for the meeting, the two persons to approve the meeting minutes, and if necessary, two persons to count the votes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Declare the meeting has been correctly called and represents a quorum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Approve meeting agenda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Present the annual report of the association from the previous term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Present the association accounts from the previous term along with auditor’s note of approval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Decide on the discharge of liability for the Executive Committee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Decide annual activity action plan, budget, and membership fee for annual year 2023 based on the presentation from the Executive Committee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Appoint alumni association president and other members of the Executive Committee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Choose one or two auditors and a deputy auditor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Other items mentioned in the meeting invitation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91903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53641-03A4-4FDD-A1FC-98441B9AC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GB" dirty="0"/>
              <a:t>AGENDA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383F97A-028C-4651-1BD7-30B7CDAD90B6}"/>
              </a:ext>
            </a:extLst>
          </p:cNvPr>
          <p:cNvSpPr/>
          <p:nvPr/>
        </p:nvSpPr>
        <p:spPr>
          <a:xfrm>
            <a:off x="660902" y="4171385"/>
            <a:ext cx="10872285" cy="5635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94932-E2F8-4DC7-8749-129012E5B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Opening of the meeting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Appoint the chairman of the meeting, a secretary for the meeting, the two persons to approve the meeting minutes, and if necessary, two persons to count the votes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Declare the meeting has been correctly called and represents a quorum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Approve meeting agenda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Present the annual report of the association from the previous term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Present the association accounts from the previous term along with auditor’s note of approval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Decide on the discharge of liability for the Executive Committee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Decide annual activity action plan, budget, and membership fee for annual year 2023 based on the presentation from the Executive Committee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Appoint alumni association president and other members of the Executive Committee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Choose one or two auditors and a deputy auditor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Other items mentioned in the meeting invitation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901644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C94EA6-CB56-438C-9619-3A08A027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plan for 2023-2024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1338B14-9D0C-4970-9F90-14667EA8F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763" y="1550504"/>
            <a:ext cx="3384000" cy="4866171"/>
          </a:xfrm>
          <a:solidFill>
            <a:srgbClr val="D7EAD9"/>
          </a:solidFill>
          <a:ln>
            <a:solidFill>
              <a:srgbClr val="00684B"/>
            </a:solidFill>
          </a:ln>
        </p:spPr>
        <p:txBody>
          <a:bodyPr lIns="72000" tIns="72000" rIns="72000" bIns="72000"/>
          <a:lstStyle/>
          <a:p>
            <a:pPr algn="ctr"/>
            <a:r>
              <a:rPr lang="en-GB" sz="2000" b="1" dirty="0">
                <a:solidFill>
                  <a:srgbClr val="00684B"/>
                </a:solidFill>
              </a:rPr>
              <a:t>Alumni Events</a:t>
            </a:r>
          </a:p>
          <a:p>
            <a:endParaRPr lang="en-US" sz="1600" dirty="0"/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US" sz="1400" dirty="0"/>
              <a:t>Alumni meeting point on May 1</a:t>
            </a:r>
            <a:r>
              <a:rPr lang="en-US" sz="1400" baseline="30000" dirty="0"/>
              <a:t>st</a:t>
            </a:r>
            <a:r>
              <a:rPr lang="en-US" sz="1400" dirty="0"/>
              <a:t>  with champagne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US" sz="1400" dirty="0"/>
              <a:t>IN-BOARD NORDIC ACADEMY 2023 in August-October by NAA Norway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US" sz="1400" dirty="0"/>
              <a:t>Targeting 3 events in Autumn and three events in Spring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DB6C18-4CF9-4129-853D-3BFBEB892E5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482026" y="1550504"/>
            <a:ext cx="3384000" cy="4866171"/>
          </a:xfrm>
          <a:solidFill>
            <a:srgbClr val="F4FAF5"/>
          </a:solidFill>
          <a:ln>
            <a:solidFill>
              <a:srgbClr val="00684B"/>
            </a:solidFill>
          </a:ln>
        </p:spPr>
        <p:txBody>
          <a:bodyPr lIns="72000" tIns="72000" rIns="72000" bIns="72000"/>
          <a:lstStyle/>
          <a:p>
            <a:pPr algn="ctr"/>
            <a:r>
              <a:rPr lang="en-GB" sz="2000" b="1" dirty="0">
                <a:solidFill>
                  <a:srgbClr val="00684B"/>
                </a:solidFill>
              </a:rPr>
              <a:t>Other Alumni Activity</a:t>
            </a:r>
          </a:p>
          <a:p>
            <a:endParaRPr lang="en-US" sz="1600" dirty="0"/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US" sz="1400" dirty="0"/>
              <a:t>Promoting INSEAD Alumni Fund in annual XMASS letter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US" sz="1400" dirty="0"/>
              <a:t>Global INSEAD Day - date and theme for 2023 coming in August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182563" indent="-182563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12BA168-2F8C-49F9-906B-B0BCE12309D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147965" y="1550504"/>
            <a:ext cx="3384000" cy="4866171"/>
          </a:xfrm>
          <a:solidFill>
            <a:schemeClr val="bg1"/>
          </a:solidFill>
          <a:ln>
            <a:solidFill>
              <a:srgbClr val="00684B"/>
            </a:solidFill>
          </a:ln>
        </p:spPr>
        <p:txBody>
          <a:bodyPr lIns="72000" tIns="72000" rIns="72000" bIns="72000"/>
          <a:lstStyle/>
          <a:p>
            <a:pPr algn="ctr"/>
            <a:r>
              <a:rPr lang="en-GB" sz="2000" b="1" dirty="0">
                <a:solidFill>
                  <a:srgbClr val="00684B"/>
                </a:solidFill>
              </a:rPr>
              <a:t>Admin</a:t>
            </a:r>
          </a:p>
          <a:p>
            <a:endParaRPr lang="en-US" sz="1600" dirty="0"/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US" sz="1400" dirty="0"/>
              <a:t>Target to keep membership penetration level over 60 members high target is 70+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US" sz="1400" dirty="0"/>
              <a:t>Encourage new people to become active in arranging and hosting events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GB" sz="1400" dirty="0"/>
              <a:t>Several </a:t>
            </a:r>
            <a:r>
              <a:rPr lang="en-GB" sz="1400" dirty="0" err="1"/>
              <a:t>ExCo</a:t>
            </a:r>
            <a:r>
              <a:rPr lang="en-GB" sz="1400" dirty="0"/>
              <a:t> members reaching end of term and stepping down. Secure smooth transition for the new </a:t>
            </a:r>
            <a:r>
              <a:rPr lang="en-GB" sz="1400" dirty="0" err="1"/>
              <a:t>ExCo</a:t>
            </a:r>
            <a:r>
              <a:rPr lang="en-GB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0159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C94EA6-CB56-438C-9619-3A08A027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Cash flows summary 2015-2022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41029A-3DEF-B343-BF5E-8B7A9FB59A91}"/>
              </a:ext>
            </a:extLst>
          </p:cNvPr>
          <p:cNvSpPr txBox="1"/>
          <p:nvPr/>
        </p:nvSpPr>
        <p:spPr>
          <a:xfrm>
            <a:off x="8424672" y="2340864"/>
            <a:ext cx="353568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Accumulated surplus in 2020 &amp; 2021 due to low activity (covid-19)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Memberships sustainably back on good level after the drop in 2018 (INSEAD memberships payment portal implementation challenges)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Mission: maximise events &amp; other activities towards members sustainably year over year!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Any comments, questions, suggestions to the treasurer?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673A7A1-D996-FF47-9B88-491D067C2664}"/>
              </a:ext>
            </a:extLst>
          </p:cNvPr>
          <p:cNvSpPr/>
          <p:nvPr/>
        </p:nvSpPr>
        <p:spPr>
          <a:xfrm>
            <a:off x="8302752" y="3962400"/>
            <a:ext cx="3450336" cy="914400"/>
          </a:xfrm>
          <a:prstGeom prst="ellipse">
            <a:avLst/>
          </a:prstGeom>
          <a:noFill/>
          <a:ln>
            <a:solidFill>
              <a:srgbClr val="0068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973C5E-A462-5AB3-F01A-3E171674FD16}"/>
              </a:ext>
            </a:extLst>
          </p:cNvPr>
          <p:cNvSpPr txBox="1"/>
          <p:nvPr/>
        </p:nvSpPr>
        <p:spPr>
          <a:xfrm>
            <a:off x="1297936" y="3244334"/>
            <a:ext cx="4938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Available on request for association members.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655888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53641-03A4-4FDD-A1FC-98441B9AC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GB" dirty="0"/>
              <a:t>AGENDA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383F97A-028C-4651-1BD7-30B7CDAD90B6}"/>
              </a:ext>
            </a:extLst>
          </p:cNvPr>
          <p:cNvSpPr/>
          <p:nvPr/>
        </p:nvSpPr>
        <p:spPr>
          <a:xfrm>
            <a:off x="660902" y="4759852"/>
            <a:ext cx="10872285" cy="3644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94932-E2F8-4DC7-8749-129012E5B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Opening of the meeting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Appoint the chairman of the meeting, a secretary for the meeting, the two persons to approve the meeting minutes, and if necessary, two persons to count the votes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Declare the meeting has been correctly called and represents a quorum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Approve meeting agenda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Present the annual report of the association from the previous term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Present the association accounts from the previous term along with auditor’s note of approval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Decide on the discharge of liability for the Executive Committee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Decide annual activity action plan, budget, and membership fee for annual year 2023 based on the presentation from the Executive Committee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Appoint alumni association president and other members of the Executive Committee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Choose one or two auditors and a deputy auditor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Other items mentioned in the meeting invitation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4649130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51E23-3AE1-4E81-8ECD-417A2E211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NAA Finland Executive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A250E-3CB8-4894-A112-B0252C2F6A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216" y="1449389"/>
            <a:ext cx="5350728" cy="4955342"/>
          </a:xfrm>
          <a:solidFill>
            <a:srgbClr val="E9F4EA"/>
          </a:solidFill>
          <a:ln>
            <a:solidFill>
              <a:srgbClr val="00684B"/>
            </a:solidFill>
          </a:ln>
        </p:spPr>
        <p:txBody>
          <a:bodyPr lIns="72000" tIns="72000" rIns="72000" bIns="72000"/>
          <a:lstStyle/>
          <a:p>
            <a:pPr algn="ctr"/>
            <a:r>
              <a:rPr lang="en-GB" sz="2400" b="1" dirty="0">
                <a:solidFill>
                  <a:srgbClr val="00885C"/>
                </a:solidFill>
              </a:rPr>
              <a:t>2022 </a:t>
            </a:r>
            <a:r>
              <a:rPr lang="en-GB" sz="2400" b="1" dirty="0" err="1">
                <a:solidFill>
                  <a:srgbClr val="00885C"/>
                </a:solidFill>
              </a:rPr>
              <a:t>ExCo</a:t>
            </a:r>
            <a:endParaRPr lang="en-GB" sz="2400" b="1" dirty="0">
              <a:solidFill>
                <a:srgbClr val="00885C"/>
              </a:solidFill>
            </a:endParaRPr>
          </a:p>
          <a:p>
            <a:pPr algn="r"/>
            <a:r>
              <a:rPr lang="en-GB" sz="1600" dirty="0"/>
              <a:t>leaving</a:t>
            </a:r>
          </a:p>
          <a:p>
            <a:pPr>
              <a:spcBef>
                <a:spcPts val="1800"/>
              </a:spcBef>
              <a:tabLst>
                <a:tab pos="1703388" algn="l"/>
                <a:tab pos="5024438" algn="r"/>
              </a:tabLst>
            </a:pPr>
            <a:r>
              <a:rPr lang="en-US" sz="1600" b="1" dirty="0"/>
              <a:t>President</a:t>
            </a:r>
            <a:r>
              <a:rPr lang="en-US" sz="1600" dirty="0"/>
              <a:t> 	Markku Komsi (EMBA´08)	*</a:t>
            </a:r>
          </a:p>
          <a:p>
            <a:pPr>
              <a:spcBef>
                <a:spcPts val="1800"/>
              </a:spcBef>
              <a:tabLst>
                <a:tab pos="1703388" algn="l"/>
                <a:tab pos="5024438" algn="r"/>
              </a:tabLst>
            </a:pPr>
            <a:r>
              <a:rPr lang="en-US" sz="1600" b="1" dirty="0"/>
              <a:t>Treasurer</a:t>
            </a:r>
            <a:r>
              <a:rPr lang="en-US" sz="1600" dirty="0"/>
              <a:t>	Riku Rintanen (MBA06D)	*</a:t>
            </a:r>
          </a:p>
          <a:p>
            <a:pPr>
              <a:spcBef>
                <a:spcPts val="1800"/>
              </a:spcBef>
              <a:tabLst>
                <a:tab pos="1703388" algn="l"/>
                <a:tab pos="5024438" algn="r"/>
              </a:tabLst>
            </a:pPr>
            <a:r>
              <a:rPr lang="en-US" sz="1600" b="1" dirty="0"/>
              <a:t>Board Member</a:t>
            </a:r>
            <a:r>
              <a:rPr lang="en-US" sz="1600" dirty="0"/>
              <a:t>	Jani Puroranta (MBA´05D)	*</a:t>
            </a:r>
          </a:p>
          <a:p>
            <a:pPr>
              <a:spcBef>
                <a:spcPts val="1800"/>
              </a:spcBef>
              <a:tabLst>
                <a:tab pos="1703388" algn="l"/>
                <a:tab pos="5024438" algn="r"/>
              </a:tabLst>
            </a:pPr>
            <a:r>
              <a:rPr lang="en-US" sz="1600" b="1" dirty="0"/>
              <a:t>Board Member</a:t>
            </a:r>
            <a:r>
              <a:rPr lang="en-US" sz="1600" dirty="0"/>
              <a:t>	Jari Paakkarinen (IEP´99Apr)	*</a:t>
            </a:r>
          </a:p>
          <a:p>
            <a:pPr>
              <a:spcBef>
                <a:spcPts val="1800"/>
              </a:spcBef>
              <a:tabLst>
                <a:tab pos="1703388" algn="l"/>
                <a:tab pos="5024438" algn="r"/>
              </a:tabLst>
            </a:pPr>
            <a:r>
              <a:rPr lang="en-US" sz="1600" b="1" dirty="0"/>
              <a:t>Board Member</a:t>
            </a:r>
            <a:r>
              <a:rPr lang="en-US" sz="1600" dirty="0"/>
              <a:t>	Richard Jerome (MBA´08J)	*</a:t>
            </a:r>
          </a:p>
          <a:p>
            <a:pPr>
              <a:spcBef>
                <a:spcPts val="1800"/>
              </a:spcBef>
              <a:tabLst>
                <a:tab pos="1703388" algn="l"/>
              </a:tabLst>
            </a:pPr>
            <a:r>
              <a:rPr lang="en-US" sz="1600" b="1" dirty="0"/>
              <a:t>Board Member	</a:t>
            </a:r>
            <a:r>
              <a:rPr lang="en-US" sz="1600" dirty="0"/>
              <a:t>Nilla </a:t>
            </a:r>
            <a:r>
              <a:rPr lang="en-US" sz="1600" dirty="0" err="1"/>
              <a:t>Länsman</a:t>
            </a:r>
            <a:r>
              <a:rPr lang="en-US" sz="1600" dirty="0"/>
              <a:t> (MBA’14J)</a:t>
            </a:r>
            <a:endParaRPr lang="en-GB" sz="1600" dirty="0"/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8AB1AD-0465-4784-B144-5A767C90F64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60023" y="1449388"/>
            <a:ext cx="5350728" cy="4955342"/>
          </a:xfrm>
          <a:ln>
            <a:solidFill>
              <a:srgbClr val="00684B"/>
            </a:solidFill>
          </a:ln>
        </p:spPr>
        <p:txBody>
          <a:bodyPr lIns="72000" tIns="72000" rIns="72000" bIns="72000"/>
          <a:lstStyle/>
          <a:p>
            <a:pPr algn="ctr"/>
            <a:r>
              <a:rPr lang="en-GB" sz="2400" b="1" dirty="0">
                <a:solidFill>
                  <a:srgbClr val="00885C"/>
                </a:solidFill>
              </a:rPr>
              <a:t>2023 </a:t>
            </a:r>
            <a:r>
              <a:rPr lang="en-GB" sz="2400" b="1" dirty="0" err="1">
                <a:solidFill>
                  <a:srgbClr val="00885C"/>
                </a:solidFill>
              </a:rPr>
              <a:t>ExCo</a:t>
            </a:r>
            <a:endParaRPr lang="en-GB" sz="2400" b="1" dirty="0">
              <a:solidFill>
                <a:srgbClr val="00885C"/>
              </a:solidFill>
            </a:endParaRPr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7781807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51E23-3AE1-4E81-8ECD-417A2E211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NAA Finland Executive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A250E-3CB8-4894-A112-B0252C2F6A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216" y="1449389"/>
            <a:ext cx="5350728" cy="4955342"/>
          </a:xfrm>
          <a:solidFill>
            <a:srgbClr val="E9F4EA"/>
          </a:solidFill>
          <a:ln>
            <a:solidFill>
              <a:srgbClr val="00684B"/>
            </a:solidFill>
          </a:ln>
        </p:spPr>
        <p:txBody>
          <a:bodyPr lIns="72000" tIns="72000" rIns="72000" bIns="72000"/>
          <a:lstStyle/>
          <a:p>
            <a:pPr algn="ctr"/>
            <a:r>
              <a:rPr lang="en-GB" sz="2400" b="1" dirty="0">
                <a:solidFill>
                  <a:srgbClr val="00885C"/>
                </a:solidFill>
              </a:rPr>
              <a:t>2022 </a:t>
            </a:r>
            <a:r>
              <a:rPr lang="en-GB" sz="2400" b="1" dirty="0" err="1">
                <a:solidFill>
                  <a:srgbClr val="00885C"/>
                </a:solidFill>
              </a:rPr>
              <a:t>ExCo</a:t>
            </a:r>
            <a:endParaRPr lang="en-GB" sz="2400" b="1" dirty="0">
              <a:solidFill>
                <a:srgbClr val="00885C"/>
              </a:solidFill>
            </a:endParaRPr>
          </a:p>
          <a:p>
            <a:endParaRPr lang="en-GB" dirty="0"/>
          </a:p>
          <a:p>
            <a:pPr>
              <a:spcBef>
                <a:spcPts val="1800"/>
              </a:spcBef>
            </a:pPr>
            <a:r>
              <a:rPr lang="en-US" sz="1600" b="1" dirty="0"/>
              <a:t>President</a:t>
            </a:r>
            <a:r>
              <a:rPr lang="en-US" sz="1600" dirty="0"/>
              <a:t> 	Markku Komsi (EMBA´08)</a:t>
            </a:r>
          </a:p>
          <a:p>
            <a:pPr>
              <a:spcBef>
                <a:spcPts val="1800"/>
              </a:spcBef>
            </a:pPr>
            <a:r>
              <a:rPr lang="en-US" sz="1600" b="1" dirty="0"/>
              <a:t>Treasurer</a:t>
            </a:r>
            <a:r>
              <a:rPr lang="en-US" sz="1600" dirty="0"/>
              <a:t>	Riku Rintanen (MBA06D)</a:t>
            </a:r>
          </a:p>
          <a:p>
            <a:pPr>
              <a:spcBef>
                <a:spcPts val="1800"/>
              </a:spcBef>
            </a:pPr>
            <a:r>
              <a:rPr lang="en-US" sz="1600" b="1" dirty="0"/>
              <a:t>Board Member</a:t>
            </a:r>
            <a:r>
              <a:rPr lang="en-US" sz="1600" dirty="0"/>
              <a:t>	Jani Puroranta (MBA´05D)</a:t>
            </a:r>
          </a:p>
          <a:p>
            <a:pPr>
              <a:spcBef>
                <a:spcPts val="1800"/>
              </a:spcBef>
            </a:pPr>
            <a:r>
              <a:rPr lang="en-US" sz="1600" b="1" dirty="0"/>
              <a:t>Board Member</a:t>
            </a:r>
            <a:r>
              <a:rPr lang="en-US" sz="1600" dirty="0"/>
              <a:t>	Jari Paakkarinen (IEP´99Apr)</a:t>
            </a:r>
          </a:p>
          <a:p>
            <a:pPr>
              <a:spcBef>
                <a:spcPts val="1800"/>
              </a:spcBef>
            </a:pPr>
            <a:r>
              <a:rPr lang="en-US" sz="1600" b="1" dirty="0"/>
              <a:t>Board Member</a:t>
            </a:r>
            <a:r>
              <a:rPr lang="en-US" sz="1600" dirty="0"/>
              <a:t>	Richard Jerome (MBA´08J)</a:t>
            </a:r>
          </a:p>
          <a:p>
            <a:pPr>
              <a:spcBef>
                <a:spcPts val="1800"/>
              </a:spcBef>
            </a:pPr>
            <a:r>
              <a:rPr lang="en-US" sz="1600" b="1" dirty="0"/>
              <a:t>Board Member	</a:t>
            </a:r>
            <a:r>
              <a:rPr lang="en-US" sz="1600" dirty="0"/>
              <a:t>Nilla </a:t>
            </a:r>
            <a:r>
              <a:rPr lang="en-US" sz="1600" dirty="0" err="1"/>
              <a:t>Länsman</a:t>
            </a:r>
            <a:r>
              <a:rPr lang="en-US" sz="1600" dirty="0"/>
              <a:t> (MBA’14J)</a:t>
            </a:r>
            <a:endParaRPr lang="en-GB" sz="1600" dirty="0"/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8AB1AD-0465-4784-B144-5A767C90F64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60023" y="1449388"/>
            <a:ext cx="5350728" cy="4955342"/>
          </a:xfrm>
          <a:ln>
            <a:solidFill>
              <a:srgbClr val="00684B"/>
            </a:solidFill>
          </a:ln>
        </p:spPr>
        <p:txBody>
          <a:bodyPr lIns="72000" tIns="72000" rIns="72000" bIns="72000"/>
          <a:lstStyle/>
          <a:p>
            <a:pPr algn="ctr"/>
            <a:r>
              <a:rPr lang="en-GB" sz="2400" b="1" dirty="0" err="1">
                <a:solidFill>
                  <a:srgbClr val="00885C"/>
                </a:solidFill>
              </a:rPr>
              <a:t>ExCo</a:t>
            </a:r>
            <a:r>
              <a:rPr lang="en-GB" sz="2400" b="1" dirty="0">
                <a:solidFill>
                  <a:srgbClr val="00885C"/>
                </a:solidFill>
              </a:rPr>
              <a:t> proposal for 2023 </a:t>
            </a:r>
            <a:r>
              <a:rPr lang="en-GB" sz="2400" b="1" dirty="0" err="1">
                <a:solidFill>
                  <a:srgbClr val="00885C"/>
                </a:solidFill>
              </a:rPr>
              <a:t>ExCo</a:t>
            </a:r>
            <a:endParaRPr lang="en-GB" sz="2400" b="1" dirty="0">
              <a:solidFill>
                <a:srgbClr val="00885C"/>
              </a:solidFill>
            </a:endParaRPr>
          </a:p>
          <a:p>
            <a:endParaRPr lang="en-GB" sz="1600" dirty="0"/>
          </a:p>
          <a:p>
            <a:pPr>
              <a:spcBef>
                <a:spcPts val="1800"/>
              </a:spcBef>
            </a:pPr>
            <a:r>
              <a:rPr lang="en-US" sz="1600" b="1" dirty="0"/>
              <a:t>President	</a:t>
            </a:r>
            <a:r>
              <a:rPr lang="en-US" sz="1600" dirty="0"/>
              <a:t>Jaani </a:t>
            </a:r>
            <a:r>
              <a:rPr lang="en-US" sz="1600" dirty="0" err="1"/>
              <a:t>Pietikäinen</a:t>
            </a:r>
            <a:r>
              <a:rPr lang="en-US" sz="1600" dirty="0"/>
              <a:t> (MBA´01J)</a:t>
            </a:r>
          </a:p>
          <a:p>
            <a:pPr>
              <a:spcBef>
                <a:spcPts val="1800"/>
              </a:spcBef>
            </a:pPr>
            <a:r>
              <a:rPr lang="en-US" sz="1600" b="1" dirty="0"/>
              <a:t>Board Member</a:t>
            </a:r>
            <a:r>
              <a:rPr lang="en-US" sz="1600" dirty="0"/>
              <a:t> 	Tuomas Piirtola (MBA´06D)</a:t>
            </a:r>
          </a:p>
          <a:p>
            <a:pPr>
              <a:spcBef>
                <a:spcPts val="1800"/>
              </a:spcBef>
            </a:pPr>
            <a:r>
              <a:rPr lang="en-US" sz="1600" b="1" dirty="0"/>
              <a:t>Board Member</a:t>
            </a:r>
            <a:r>
              <a:rPr lang="en-US" sz="1600" dirty="0"/>
              <a:t>	Sofia </a:t>
            </a:r>
            <a:r>
              <a:rPr lang="en-US" sz="1600" dirty="0" err="1"/>
              <a:t>Silberman-Hammer</a:t>
            </a:r>
            <a:r>
              <a:rPr lang="en-US" sz="1600" dirty="0"/>
              <a:t> (MBA´21J)</a:t>
            </a:r>
          </a:p>
          <a:p>
            <a:pPr>
              <a:spcBef>
                <a:spcPts val="1800"/>
              </a:spcBef>
            </a:pPr>
            <a:r>
              <a:rPr lang="en-US" sz="1600" b="1" dirty="0"/>
              <a:t>Board Member</a:t>
            </a:r>
            <a:r>
              <a:rPr lang="en-US" sz="1600" dirty="0"/>
              <a:t>	Michel Mercier (CGM'19)</a:t>
            </a:r>
          </a:p>
          <a:p>
            <a:pPr>
              <a:spcBef>
                <a:spcPts val="1800"/>
              </a:spcBef>
            </a:pPr>
            <a:r>
              <a:rPr lang="en-US" sz="1600" b="1" dirty="0"/>
              <a:t>Board Member	</a:t>
            </a:r>
            <a:r>
              <a:rPr lang="en-US" sz="1600" dirty="0"/>
              <a:t>Nilla </a:t>
            </a:r>
            <a:r>
              <a:rPr lang="en-US" sz="1600" dirty="0" err="1"/>
              <a:t>Länsman</a:t>
            </a:r>
            <a:r>
              <a:rPr lang="en-US" sz="1600" dirty="0"/>
              <a:t> (MBA’14J)</a:t>
            </a:r>
          </a:p>
          <a:p>
            <a:pPr>
              <a:spcBef>
                <a:spcPts val="1800"/>
              </a:spcBef>
            </a:pPr>
            <a:r>
              <a:rPr lang="en-US" sz="1600" b="1" dirty="0"/>
              <a:t>Board Member</a:t>
            </a:r>
            <a:r>
              <a:rPr lang="en-US" sz="1600" dirty="0"/>
              <a:t>	Jari Paakkarinen (IEP´99Apr)</a:t>
            </a:r>
          </a:p>
          <a:p>
            <a:pPr>
              <a:spcBef>
                <a:spcPts val="1800"/>
              </a:spcBef>
            </a:pPr>
            <a:endParaRPr lang="en-GB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1047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53641-03A4-4FDD-A1FC-98441B9AC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GB" dirty="0"/>
              <a:t>AGENDA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383F97A-028C-4651-1BD7-30B7CDAD90B6}"/>
              </a:ext>
            </a:extLst>
          </p:cNvPr>
          <p:cNvSpPr/>
          <p:nvPr/>
        </p:nvSpPr>
        <p:spPr>
          <a:xfrm>
            <a:off x="660902" y="5103885"/>
            <a:ext cx="10850755" cy="3644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94932-E2F8-4DC7-8749-129012E5B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Opening of the meeting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Appoint the chairman of the meeting, a secretary for the meeting, the two persons to approve the meeting minutes, and if necessary, two persons to count the votes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Declare the meeting has been correctly called and represents a quorum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Approve meeting agenda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Present the annual report of the association from the previous term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Present the association accounts from the previous term along with auditor’s note of approval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Decide on the discharge of liability for the Executive Committee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Decide annual activity action plan, budget, and membership fee for annual year 2023 based on the presentation from the Executive Committee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Appoint alumni association president and other members of the Executive Committee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Choose one or two auditors and a deputy auditor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Other items mentioned in the meeting invitation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1332059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53641-03A4-4FDD-A1FC-98441B9AC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GB" dirty="0"/>
              <a:t>AGENDA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383F97A-028C-4651-1BD7-30B7CDAD90B6}"/>
              </a:ext>
            </a:extLst>
          </p:cNvPr>
          <p:cNvSpPr/>
          <p:nvPr/>
        </p:nvSpPr>
        <p:spPr>
          <a:xfrm>
            <a:off x="660902" y="5438853"/>
            <a:ext cx="10850755" cy="3644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94932-E2F8-4DC7-8749-129012E5B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Opening of the meeting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Appoint the chairman of the meeting, a secretary for the meeting, the two persons to approve the meeting minutes, and if necessary, two persons to count the votes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Declare the meeting has been correctly called and represents a quorum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Approve meeting agenda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Present the annual report of the association from the previous term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Present the association accounts from the previous term along with auditor’s note of approval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Decide on the discharge of liability for the Executive Committee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Decide annual activity action plan, budget, and membership fee for annual year 2023 based on the presentation from the Executive Committee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Appoint alumni association president and other members of the Executive Committee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Choose one or two auditors and a deputy auditor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Other items mentioned in the meeting invitation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0250213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0958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53641-03A4-4FDD-A1FC-98441B9AC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GB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94932-E2F8-4DC7-8749-129012E5B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Opening of the meeting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Appoint the chairman of the meeting, a secretary for the meeting, the two persons to approve the meeting minutes, and if necessary, two persons to count the votes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Declare the meeting has been correctly called and represents a quorum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Approve meeting agenda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Present the annual report of the association from the previous term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Present the association accounts from the previous term along with auditor’s note of approval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Decide on the discharge of liability for the Executive Committee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Decide annual activity action plan, budget, and membership fee for annual year 2023 based on the presentation from the Executive Committee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Appoint alumni association president and other members of the Executive Committee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Choose one or two auditors and a deputy auditor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Other items mentioned in the meeting invitation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606696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53641-03A4-4FDD-A1FC-98441B9AC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GB" dirty="0"/>
              <a:t>AGENDA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383F97A-028C-4651-1BD7-30B7CDAD90B6}"/>
              </a:ext>
            </a:extLst>
          </p:cNvPr>
          <p:cNvSpPr/>
          <p:nvPr/>
        </p:nvSpPr>
        <p:spPr>
          <a:xfrm>
            <a:off x="660902" y="3112135"/>
            <a:ext cx="10850755" cy="3644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94932-E2F8-4DC7-8749-129012E5B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Opening of the meeting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Appoint the chairman of the meeting, a secretary for the meeting, the two persons to approve the meeting minutes, and if necessary, two persons to count the votes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Declare the meeting has been correctly called and represents a quorum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Approve meeting agenda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Present the annual report of the association from the previous term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Present the association accounts from the previous term along with auditor’s note of approval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Decide on the discharge of liability for the Executive Committee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Decide annual activity action plan, budget, and membership fee for annual year 2023 based on the presentation from the Executive Committee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Appoint alumni association president and other members of the Executive Committee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Choose one or two auditors and a deputy auditor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Other items mentioned in the meeting invitation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720718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C94EA6-CB56-438C-9619-3A08A027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Annual report of the association from the previous term </a:t>
            </a:r>
            <a:r>
              <a:rPr lang="en-GB" dirty="0"/>
              <a:t>2022-2023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1338B14-9D0C-4970-9F90-14667EA8F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763" y="1550504"/>
            <a:ext cx="3456000" cy="4866171"/>
          </a:xfrm>
          <a:solidFill>
            <a:srgbClr val="D7EAD9"/>
          </a:solidFill>
          <a:ln>
            <a:solidFill>
              <a:srgbClr val="00684B"/>
            </a:solidFill>
          </a:ln>
        </p:spPr>
        <p:txBody>
          <a:bodyPr lIns="72000" tIns="72000" rIns="72000" bIns="72000"/>
          <a:lstStyle/>
          <a:p>
            <a:pPr algn="ctr"/>
            <a:r>
              <a:rPr lang="en-GB" sz="2000" b="1" dirty="0">
                <a:solidFill>
                  <a:srgbClr val="00684B"/>
                </a:solidFill>
              </a:rPr>
              <a:t>Alumni Events</a:t>
            </a:r>
          </a:p>
          <a:p>
            <a:endParaRPr lang="en-US" sz="1600" dirty="0"/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GB" sz="1200" dirty="0"/>
              <a:t>Alumni meeting point on May 1 with champagne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GB" sz="1200" dirty="0"/>
              <a:t>INSEAD NAA Finland 25 anniversary celebration on Friday June 3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GB" sz="1200" dirty="0"/>
              <a:t>LBS Alumni club event: National Dance Company of Korea on September 23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US" sz="1200" dirty="0"/>
              <a:t>Visit to FIBAN pitching on September 27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GB" sz="1200" dirty="0"/>
              <a:t>High Psychological Safety – speaker event on November 9</a:t>
            </a:r>
            <a:endParaRPr lang="en-US" sz="1200" dirty="0"/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GB" sz="1200" dirty="0"/>
              <a:t>LBS Alumni club event: New ways of working and the future of the workplace on November 17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GB" sz="1200" dirty="0"/>
              <a:t>Current Financial Markets turmoil explained by professor </a:t>
            </a:r>
            <a:r>
              <a:rPr lang="en-GB" sz="1200" dirty="0" err="1"/>
              <a:t>Pekka</a:t>
            </a:r>
            <a:r>
              <a:rPr lang="en-GB" sz="1200" dirty="0"/>
              <a:t> </a:t>
            </a:r>
            <a:r>
              <a:rPr lang="en-GB" sz="1200" dirty="0" err="1"/>
              <a:t>Hietala</a:t>
            </a:r>
            <a:r>
              <a:rPr lang="en-GB" sz="1200" dirty="0"/>
              <a:t> on January 11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US" sz="1200" dirty="0"/>
              <a:t>New graduate event</a:t>
            </a:r>
            <a:r>
              <a:rPr lang="en-GB" sz="1200" dirty="0"/>
              <a:t> on January 25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GB" sz="1200" dirty="0"/>
              <a:t>Alumni Visit to Finnish National Opera with Turandot on January 31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GB" sz="1200" dirty="0"/>
              <a:t>Alumni Ball 2023 on March 10</a:t>
            </a:r>
            <a:endParaRPr lang="en-US" sz="12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DB6C18-4CF9-4129-853D-3BFBEB892E5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482026" y="1550504"/>
            <a:ext cx="3456000" cy="4866171"/>
          </a:xfrm>
          <a:solidFill>
            <a:srgbClr val="F4FAF5"/>
          </a:solidFill>
          <a:ln>
            <a:solidFill>
              <a:srgbClr val="00684B"/>
            </a:solidFill>
          </a:ln>
        </p:spPr>
        <p:txBody>
          <a:bodyPr lIns="72000" tIns="72000" rIns="72000" bIns="72000"/>
          <a:lstStyle/>
          <a:p>
            <a:pPr algn="ctr"/>
            <a:r>
              <a:rPr lang="en-GB" sz="2000" b="1" dirty="0">
                <a:solidFill>
                  <a:srgbClr val="00684B"/>
                </a:solidFill>
              </a:rPr>
              <a:t>Other Alumni Activity</a:t>
            </a:r>
          </a:p>
          <a:p>
            <a:endParaRPr lang="en-US" sz="1600" dirty="0"/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US" sz="1400" dirty="0"/>
              <a:t>Annual General Meeting on April 21 was held as online meeting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GB" sz="1400" dirty="0"/>
              <a:t>IN-BOARD NORDIC ACADEMY 2022 in August-October by NAA Norway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US" sz="1400" dirty="0"/>
              <a:t>Participating joint European alumni associations effort to provide shelter for refugees from Ukraine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US" sz="1400" dirty="0"/>
              <a:t>Promoting INSEAD Alumni Fund in annual XMASS letter, but decided not to arrange special Giving Day activity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US" sz="1400" dirty="0"/>
              <a:t>Did not arrange Global INSEAD Day event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US" sz="1400" dirty="0"/>
              <a:t>Extensive Lifelong learning Webinar supply from International Alumni Association and from the school</a:t>
            </a:r>
          </a:p>
          <a:p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12BA168-2F8C-49F9-906B-B0BCE12309D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147965" y="1550504"/>
            <a:ext cx="3456000" cy="4866171"/>
          </a:xfrm>
          <a:solidFill>
            <a:schemeClr val="bg1"/>
          </a:solidFill>
          <a:ln>
            <a:solidFill>
              <a:srgbClr val="00684B"/>
            </a:solidFill>
          </a:ln>
        </p:spPr>
        <p:txBody>
          <a:bodyPr lIns="72000" tIns="72000" rIns="72000" bIns="72000"/>
          <a:lstStyle/>
          <a:p>
            <a:pPr algn="ctr"/>
            <a:r>
              <a:rPr lang="en-GB" sz="2000" b="1" dirty="0">
                <a:solidFill>
                  <a:srgbClr val="00684B"/>
                </a:solidFill>
              </a:rPr>
              <a:t>Admin</a:t>
            </a:r>
          </a:p>
          <a:p>
            <a:endParaRPr lang="en-US" sz="1600" dirty="0"/>
          </a:p>
          <a:p>
            <a:pPr marL="182563" indent="-1825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1400" dirty="0"/>
              <a:t>Alumni association </a:t>
            </a:r>
            <a:r>
              <a:rPr lang="en-GB" sz="1400" dirty="0" err="1"/>
              <a:t>ExCo</a:t>
            </a:r>
            <a:r>
              <a:rPr lang="en-GB" sz="1400" dirty="0"/>
              <a:t> met four times during 2022</a:t>
            </a:r>
          </a:p>
          <a:p>
            <a:pPr marL="182563" indent="-1825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1400" dirty="0"/>
              <a:t>Membership penetration level target of 60 members, or more, was achieved</a:t>
            </a:r>
          </a:p>
          <a:p>
            <a:pPr marL="182563" indent="-1825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Membership fee payment with </a:t>
            </a:r>
            <a:r>
              <a:rPr lang="en-US" sz="1400" dirty="0" err="1"/>
              <a:t>MobilePay</a:t>
            </a:r>
            <a:r>
              <a:rPr lang="en-US" sz="1400" dirty="0"/>
              <a:t> is growing popularity</a:t>
            </a:r>
          </a:p>
          <a:p>
            <a:pPr marL="182563" indent="-1825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Recurring payments to INSEAD Alumni Fund have been cleared</a:t>
            </a:r>
          </a:p>
          <a:p>
            <a:pPr marL="182563" indent="-182563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182563" indent="-182563"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06599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49493-B3D6-49B6-8111-4A5E0CEC4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381" y="304191"/>
            <a:ext cx="8476912" cy="939632"/>
          </a:xfrm>
        </p:spPr>
        <p:txBody>
          <a:bodyPr anchor="ctr">
            <a:normAutofit/>
          </a:bodyPr>
          <a:lstStyle/>
          <a:p>
            <a:r>
              <a:rPr lang="en-GB" dirty="0"/>
              <a:t>Membership Evolution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743BED-E7D2-08F9-54D9-ADD6455F26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737" y="1958104"/>
            <a:ext cx="11058525" cy="394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510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49493-B3D6-49B6-8111-4A5E0CEC4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381" y="304191"/>
            <a:ext cx="8476912" cy="939632"/>
          </a:xfrm>
        </p:spPr>
        <p:txBody>
          <a:bodyPr anchor="ctr">
            <a:normAutofit/>
          </a:bodyPr>
          <a:lstStyle/>
          <a:p>
            <a:r>
              <a:rPr lang="en-GB" dirty="0"/>
              <a:t>Membership Evolution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F7FDF3-34BA-4FC8-4C07-773B4EB3E0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8676" y="1449388"/>
            <a:ext cx="8338200" cy="4967287"/>
          </a:xfrm>
          <a:prstGeom prst="rect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169474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53641-03A4-4FDD-A1FC-98441B9AC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GB" dirty="0"/>
              <a:t>AGENDA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383F97A-028C-4651-1BD7-30B7CDAD90B6}"/>
              </a:ext>
            </a:extLst>
          </p:cNvPr>
          <p:cNvSpPr/>
          <p:nvPr/>
        </p:nvSpPr>
        <p:spPr>
          <a:xfrm>
            <a:off x="660902" y="3438053"/>
            <a:ext cx="10850755" cy="3644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94932-E2F8-4DC7-8749-129012E5B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Opening of the meeting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Appoint the chairman of the meeting, a secretary for the meeting, the two persons to approve the meeting minutes, and if necessary, two persons to count the votes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Declare the meeting has been correctly called and represents a quorum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Approve meeting agenda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Present the annual report of the association from the previous term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Present the association accounts from the previous term along with auditor’s note of approval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Decide on the discharge of liability for the Executive Committee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Decide annual activity action plan, budget, and membership fee for annual year 2023 based on the presentation from the Executive Committee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Appoint alumni association president and other members of the Executive Committee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Choose one or two auditors and a deputy auditor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Other items mentioned in the meeting invitation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033939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C94EA6-CB56-438C-9619-3A08A027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Alumni association accounts summary per month from 2022</a:t>
            </a:r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22C89E-16D2-AF49-814E-0243A3643BF8}"/>
              </a:ext>
            </a:extLst>
          </p:cNvPr>
          <p:cNvSpPr/>
          <p:nvPr/>
        </p:nvSpPr>
        <p:spPr>
          <a:xfrm>
            <a:off x="-38228" y="6222839"/>
            <a:ext cx="12230227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FI" b="1" dirty="0"/>
              <a:t>Auditor’s note of approval dated </a:t>
            </a:r>
            <a:r>
              <a:rPr lang="en-GB" b="1" dirty="0"/>
              <a:t>xx </a:t>
            </a:r>
            <a:r>
              <a:rPr lang="en-FI" b="1" dirty="0"/>
              <a:t>April 202</a:t>
            </a:r>
            <a:r>
              <a:rPr lang="en-GB" b="1" dirty="0"/>
              <a:t>3</a:t>
            </a:r>
            <a:r>
              <a:rPr lang="en-FI" b="1" dirty="0"/>
              <a:t>. </a:t>
            </a:r>
          </a:p>
          <a:p>
            <a:pPr algn="ctr"/>
            <a:r>
              <a:rPr lang="en-FI" b="1" dirty="0"/>
              <a:t>Full accounting and documents are available per request from </a:t>
            </a:r>
            <a:r>
              <a:rPr lang="en-FI" b="1" dirty="0">
                <a:hlinkClick r:id="rId2"/>
              </a:rPr>
              <a:t>riku.rintanen@insead.edu</a:t>
            </a:r>
            <a:r>
              <a:rPr lang="en-FI" b="1" dirty="0"/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307163-3219-6D41-91F0-A9F0501D36B6}"/>
              </a:ext>
            </a:extLst>
          </p:cNvPr>
          <p:cNvSpPr txBox="1"/>
          <p:nvPr/>
        </p:nvSpPr>
        <p:spPr>
          <a:xfrm>
            <a:off x="7280110" y="1255939"/>
            <a:ext cx="491188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1200" b="1" dirty="0"/>
              <a:t>Income</a:t>
            </a:r>
            <a:endParaRPr lang="en-FI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FI" sz="1200" dirty="0"/>
              <a:t>Membership fees (payment methods: bank transfer, MobilePay, MyInsead Alumni Portal) </a:t>
            </a:r>
            <a:r>
              <a:rPr lang="en-FI" sz="1200" b="1" dirty="0"/>
              <a:t>+3 424€</a:t>
            </a:r>
          </a:p>
          <a:p>
            <a:endParaRPr lang="en-FI" sz="1200" dirty="0"/>
          </a:p>
          <a:p>
            <a:r>
              <a:rPr lang="en-FI" sz="1200" b="1" dirty="0"/>
              <a:t>Expenses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Alumni &amp; partnership events &amp; activity costs (25yrs anniversary dinner, </a:t>
            </a:r>
            <a:r>
              <a:rPr lang="en-GB" sz="1200" dirty="0" err="1"/>
              <a:t>Vappu</a:t>
            </a:r>
            <a:r>
              <a:rPr lang="en-GB" sz="1200" dirty="0"/>
              <a:t> picnic, Opera drinks) </a:t>
            </a:r>
            <a:r>
              <a:rPr lang="en-GB" sz="1200" b="1" dirty="0">
                <a:solidFill>
                  <a:srgbClr val="FF0000"/>
                </a:solidFill>
              </a:rPr>
              <a:t>-xxx€</a:t>
            </a:r>
            <a:endParaRPr lang="en-GB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NAA/NAC annual contribution </a:t>
            </a:r>
            <a:r>
              <a:rPr lang="en-GB" sz="1200" b="1" dirty="0">
                <a:solidFill>
                  <a:srgbClr val="FF0000"/>
                </a:solidFill>
              </a:rPr>
              <a:t>-xxx€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FI" sz="1200" dirty="0"/>
              <a:t>Annual newsletter </a:t>
            </a:r>
            <a:r>
              <a:rPr lang="en-FI" sz="1200" b="1" dirty="0">
                <a:solidFill>
                  <a:srgbClr val="FF0000"/>
                </a:solidFill>
              </a:rPr>
              <a:t>-</a:t>
            </a:r>
            <a:r>
              <a:rPr lang="en-GB" sz="1200" b="1" dirty="0">
                <a:solidFill>
                  <a:srgbClr val="FF0000"/>
                </a:solidFill>
              </a:rPr>
              <a:t>xxx</a:t>
            </a:r>
            <a:r>
              <a:rPr lang="en-FI" sz="1200" b="1" dirty="0">
                <a:solidFill>
                  <a:srgbClr val="FF0000"/>
                </a:solidFill>
              </a:rPr>
              <a:t>€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Alumni volunteers meeting Fontainebleau 2022 </a:t>
            </a:r>
            <a:r>
              <a:rPr lang="en-GB" sz="1200" b="1" dirty="0">
                <a:solidFill>
                  <a:srgbClr val="FF0000"/>
                </a:solidFill>
              </a:rPr>
              <a:t>-xxx€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err="1"/>
              <a:t>ExCo</a:t>
            </a:r>
            <a:r>
              <a:rPr lang="en-GB" sz="1200" dirty="0"/>
              <a:t> meetings (three meetings in 2022) </a:t>
            </a:r>
            <a:r>
              <a:rPr lang="en-GB" sz="1200" b="1" dirty="0">
                <a:solidFill>
                  <a:srgbClr val="FF0000"/>
                </a:solidFill>
              </a:rPr>
              <a:t>-xxx€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Bank (Handelsbanken) service costs </a:t>
            </a:r>
            <a:r>
              <a:rPr lang="en-GB" sz="1200" b="1" dirty="0">
                <a:solidFill>
                  <a:srgbClr val="FF0000"/>
                </a:solidFill>
              </a:rPr>
              <a:t>-xxx€</a:t>
            </a:r>
            <a:endParaRPr lang="en-FI" sz="1200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FI" sz="1200" dirty="0"/>
          </a:p>
          <a:p>
            <a:r>
              <a:rPr lang="en-FI" sz="1200" b="1" dirty="0"/>
              <a:t>Total 2022</a:t>
            </a:r>
            <a:r>
              <a:rPr lang="en-FI" sz="1200" dirty="0"/>
              <a:t>: </a:t>
            </a:r>
            <a:r>
              <a:rPr lang="en-FI" sz="1200" b="1" dirty="0">
                <a:solidFill>
                  <a:srgbClr val="FF0000"/>
                </a:solidFill>
              </a:rPr>
              <a:t>-</a:t>
            </a:r>
            <a:r>
              <a:rPr lang="en-GB" sz="1200" b="1" dirty="0">
                <a:solidFill>
                  <a:srgbClr val="FF0000"/>
                </a:solidFill>
              </a:rPr>
              <a:t>xxx</a:t>
            </a:r>
            <a:r>
              <a:rPr lang="en-FI" sz="1200" b="1" dirty="0">
                <a:solidFill>
                  <a:srgbClr val="FF0000"/>
                </a:solidFill>
              </a:rPr>
              <a:t>€</a:t>
            </a:r>
          </a:p>
          <a:p>
            <a:endParaRPr lang="en-FI" sz="1200" b="1" dirty="0">
              <a:solidFill>
                <a:srgbClr val="FF0000"/>
              </a:solidFill>
            </a:endParaRPr>
          </a:p>
          <a:p>
            <a:r>
              <a:rPr lang="en-FI" sz="1200" b="1" dirty="0"/>
              <a:t>Cash balance 31 Dec 2022:  +</a:t>
            </a:r>
            <a:r>
              <a:rPr lang="en-GB" sz="1200" b="1" dirty="0"/>
              <a:t>xxx</a:t>
            </a:r>
            <a:r>
              <a:rPr lang="en-FI" sz="1200" b="1" dirty="0"/>
              <a:t>€</a:t>
            </a:r>
          </a:p>
          <a:p>
            <a:endParaRPr lang="en-FI" sz="1200" b="1" dirty="0"/>
          </a:p>
          <a:p>
            <a:r>
              <a:rPr lang="en-FI" sz="1200" b="1" dirty="0"/>
              <a:t>Additional notes: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FI" sz="1200" u="sng" dirty="0"/>
              <a:t>Donations</a:t>
            </a:r>
            <a:r>
              <a:rPr lang="en-FI" sz="1200" dirty="0"/>
              <a:t>: We have not been allowed to send donations since 2020 – please reach back if you want to reimburse! The correct channel for donations is: </a:t>
            </a:r>
            <a:r>
              <a:rPr lang="en-GB" sz="1200" b="1" i="1" dirty="0"/>
              <a:t>https://</a:t>
            </a:r>
            <a:r>
              <a:rPr lang="en-GB" sz="1200" b="1" i="1" dirty="0" err="1"/>
              <a:t>forceforgood.insead.edu</a:t>
            </a:r>
            <a:r>
              <a:rPr lang="en-GB" sz="1200" b="1" i="1" dirty="0"/>
              <a:t>/give</a:t>
            </a:r>
            <a:endParaRPr lang="en-FI" sz="1200" b="1" i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FI" sz="1200" u="sng" dirty="0"/>
              <a:t>Double memberships payments</a:t>
            </a:r>
            <a:r>
              <a:rPr lang="en-FI" sz="1200" dirty="0"/>
              <a:t>: we are checking but not always with 100% accuracy – please reach back if you want us to doublecheck!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FI" sz="1200" dirty="0"/>
              <a:t>We strongly encourage to use </a:t>
            </a:r>
            <a:r>
              <a:rPr lang="en-GB" sz="1200" b="1" i="1" dirty="0"/>
              <a:t>https://</a:t>
            </a:r>
            <a:r>
              <a:rPr lang="en-GB" sz="1200" b="1" i="1" dirty="0" err="1"/>
              <a:t>my.insead.edu</a:t>
            </a:r>
            <a:r>
              <a:rPr lang="en-GB" sz="1200" b="1" i="1" dirty="0"/>
              <a:t>/</a:t>
            </a:r>
            <a:r>
              <a:rPr lang="en-GB" sz="1200" dirty="0"/>
              <a:t> </a:t>
            </a:r>
            <a:r>
              <a:rPr lang="en-FI" sz="1200" dirty="0"/>
              <a:t>for membership payments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FI" sz="1200" dirty="0"/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E38331EE-96CC-FD70-8F9E-678D97F3D269}"/>
              </a:ext>
            </a:extLst>
          </p:cNvPr>
          <p:cNvSpPr/>
          <p:nvPr/>
        </p:nvSpPr>
        <p:spPr>
          <a:xfrm>
            <a:off x="7328453" y="4346714"/>
            <a:ext cx="4667898" cy="1823117"/>
          </a:xfrm>
          <a:prstGeom prst="roundRect">
            <a:avLst>
              <a:gd name="adj" fmla="val 8250"/>
            </a:avLst>
          </a:prstGeom>
          <a:noFill/>
          <a:ln w="12700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98931B-4638-BF6B-D2BF-884C71E3306A}"/>
              </a:ext>
            </a:extLst>
          </p:cNvPr>
          <p:cNvSpPr txBox="1"/>
          <p:nvPr/>
        </p:nvSpPr>
        <p:spPr>
          <a:xfrm>
            <a:off x="1297936" y="3244334"/>
            <a:ext cx="4938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Available on request for association members.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579047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C94EA6-CB56-438C-9619-3A08A0272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381" y="304191"/>
            <a:ext cx="8476912" cy="939632"/>
          </a:xfrm>
        </p:spPr>
        <p:txBody>
          <a:bodyPr anchor="ctr">
            <a:normAutofit/>
          </a:bodyPr>
          <a:lstStyle/>
          <a:p>
            <a:r>
              <a:rPr lang="en-GB" dirty="0"/>
              <a:t>Auditor’s note of approval for 2022 accounting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998D670-A8FE-C1BE-2D42-5FB6B4E849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5545" y="1449388"/>
            <a:ext cx="6994735" cy="5053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094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NSEAD">
      <a:dk1>
        <a:srgbClr val="000000"/>
      </a:dk1>
      <a:lt1>
        <a:sysClr val="window" lastClr="FFFFFF"/>
      </a:lt1>
      <a:dk2>
        <a:srgbClr val="005548"/>
      </a:dk2>
      <a:lt2>
        <a:srgbClr val="E7E6E6"/>
      </a:lt2>
      <a:accent1>
        <a:srgbClr val="F38B32"/>
      </a:accent1>
      <a:accent2>
        <a:srgbClr val="019F6E"/>
      </a:accent2>
      <a:accent3>
        <a:srgbClr val="4F306B"/>
      </a:accent3>
      <a:accent4>
        <a:srgbClr val="00684B"/>
      </a:accent4>
      <a:accent5>
        <a:srgbClr val="8883BD"/>
      </a:accent5>
      <a:accent6>
        <a:srgbClr val="911726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INSEAD template v1.potx" id="{6E9D0361-4F02-480F-98B7-A222CCE8B3AF}" vid="{639721E0-FFF1-4914-97EF-3AB9662389D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INSEAD template v1</Template>
  <TotalTime>1326</TotalTime>
  <Words>1912</Words>
  <Application>Microsoft Office PowerPoint</Application>
  <PresentationFormat>Widescreen</PresentationFormat>
  <Paragraphs>202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Annual General Meeting 2023</vt:lpstr>
      <vt:lpstr>AGENDA</vt:lpstr>
      <vt:lpstr>AGENDA</vt:lpstr>
      <vt:lpstr>Annual report of the association from the previous term 2022-2023</vt:lpstr>
      <vt:lpstr>Membership Evolution</vt:lpstr>
      <vt:lpstr>Membership Evolution</vt:lpstr>
      <vt:lpstr>AGENDA</vt:lpstr>
      <vt:lpstr>Alumni association accounts summary per month from 2022</vt:lpstr>
      <vt:lpstr>Auditor’s note of approval for 2022 accounting</vt:lpstr>
      <vt:lpstr>AGENDA</vt:lpstr>
      <vt:lpstr>AGENDA</vt:lpstr>
      <vt:lpstr>Activity plan for 2023-2024</vt:lpstr>
      <vt:lpstr>Cash flows summary 2015-2022</vt:lpstr>
      <vt:lpstr>AGENDA</vt:lpstr>
      <vt:lpstr>NAA Finland Executive Committee</vt:lpstr>
      <vt:lpstr>NAA Finland Executive Committee</vt:lpstr>
      <vt:lpstr>AGENDA</vt:lpstr>
      <vt:lpstr>AGENDA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PIEMONTESE Thomas</dc:creator>
  <cp:lastModifiedBy>Markku Komsi</cp:lastModifiedBy>
  <cp:revision>52</cp:revision>
  <dcterms:created xsi:type="dcterms:W3CDTF">2018-09-27T07:46:08Z</dcterms:created>
  <dcterms:modified xsi:type="dcterms:W3CDTF">2023-09-23T10:43:50Z</dcterms:modified>
</cp:coreProperties>
</file>